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50" autoAdjust="0"/>
    <p:restoredTop sz="97479" autoAdjust="0"/>
  </p:normalViewPr>
  <p:slideViewPr>
    <p:cSldViewPr>
      <p:cViewPr>
        <p:scale>
          <a:sx n="100" d="100"/>
          <a:sy n="100" d="100"/>
        </p:scale>
        <p:origin x="-696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6178F-0BF3-4537-A34E-BCFB9AEF24D6}" type="datetimeFigureOut">
              <a:rPr lang="ja-JP" altLang="en-US"/>
              <a:pPr>
                <a:defRPr/>
              </a:pPr>
              <a:t>2015/9/7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9C9F4-8042-48C7-86E8-31CCA33BE9C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2A182-92FA-47A7-ADA9-2BFF498B4C8C}" type="datetimeFigureOut">
              <a:rPr lang="ja-JP" altLang="en-US"/>
              <a:pPr>
                <a:defRPr/>
              </a:pPr>
              <a:t>2015/9/7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94FD3-962F-4D5C-B5A4-FAAFC64EEF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11BB-540A-4460-9657-5C36F5B21D8F}" type="datetimeFigureOut">
              <a:rPr lang="ja-JP" altLang="en-US"/>
              <a:pPr>
                <a:defRPr/>
              </a:pPr>
              <a:t>2015/9/7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B72D6-AB6F-4FE4-A05A-AE528FC17BC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CC353-35A6-4705-A8F3-97B0CE987718}" type="datetimeFigureOut">
              <a:rPr lang="ja-JP" altLang="en-US"/>
              <a:pPr>
                <a:defRPr/>
              </a:pPr>
              <a:t>2015/9/7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88D5A-BC70-4144-BF38-E5D6EC03366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9D72D-915B-421C-BFA8-611DFBA5366D}" type="datetimeFigureOut">
              <a:rPr lang="ja-JP" altLang="en-US"/>
              <a:pPr>
                <a:defRPr/>
              </a:pPr>
              <a:t>2015/9/7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43155-82E8-43FA-AA86-2117960E6F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A5495-BCA0-4954-8CBF-E0625202C55E}" type="datetimeFigureOut">
              <a:rPr lang="ja-JP" altLang="en-US"/>
              <a:pPr>
                <a:defRPr/>
              </a:pPr>
              <a:t>2015/9/7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22BD6-5E67-4B38-94ED-6134BC9C5CF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1321A-F4D1-4AD3-BFFE-AD8E8C0E1DFD}" type="datetimeFigureOut">
              <a:rPr lang="ja-JP" altLang="en-US"/>
              <a:pPr>
                <a:defRPr/>
              </a:pPr>
              <a:t>2015/9/7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E98E6-D63A-484C-80EB-1B540FCC89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745BB-8B5D-43DA-B19E-C033E0996307}" type="datetimeFigureOut">
              <a:rPr lang="ja-JP" altLang="en-US"/>
              <a:pPr>
                <a:defRPr/>
              </a:pPr>
              <a:t>2015/9/7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29233-24D5-427B-8A8D-F74A71B51B7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C5600-2617-4341-A272-9B63564FC2B6}" type="datetimeFigureOut">
              <a:rPr lang="ja-JP" altLang="en-US"/>
              <a:pPr>
                <a:defRPr/>
              </a:pPr>
              <a:t>2015/9/7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0C051-551E-4544-848B-328B23014F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B11B1-29F8-4285-B2DC-728CA6C127E1}" type="datetimeFigureOut">
              <a:rPr lang="ja-JP" altLang="en-US"/>
              <a:pPr>
                <a:defRPr/>
              </a:pPr>
              <a:t>2015/9/7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84A48-C6FD-4091-8560-B41D5C154D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B2934-31A6-40A7-880A-EE95BB041FA7}" type="datetimeFigureOut">
              <a:rPr lang="ja-JP" altLang="en-US"/>
              <a:pPr>
                <a:defRPr/>
              </a:pPr>
              <a:t>2015/9/7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35D0B-1CE2-44EB-8905-1D9752D645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2E53E9C-3E39-4B67-8193-D97D570A86DA}" type="datetimeFigureOut">
              <a:rPr lang="ja-JP" altLang="en-US"/>
              <a:pPr>
                <a:defRPr/>
              </a:pPr>
              <a:t>2015/9/7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984B68F-70C6-4DEF-A66C-2DE663F16CE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gif"/><Relationship Id="rId7" Type="http://schemas.openxmlformats.org/officeDocument/2006/relationships/hyperlink" Target="http://wrs.search.yahoo.co.jp/_ylt=A3xThknhwutPd0cAs.WDTwx.;_ylu=X3oDMTFvYWNmdTZvBHBhdHQDcmljaARwb3MDMwRwcm9wA2lzZWFyY2gEcXADcWh2BHNjA0RSBHNlYwNzYwRzbGsDaW1n/SIG=19i7hsh45/EXP=1340951713/**http:/rd.yahoo.co.jp/search/direct/isearch/%CA%FD%B0%CC%A5%DE%A1%BC%A5%AF/%CA%FD%B0%CC%A5%DE%A1%BC%A5%AF/*http:/image.search.yahoo.co.jp/search?rkf=2&amp;ei=UTF-8&amp;p=%E6%96%B9%E4%BD%8D%E3%83%9E%E3%83%BC%E3%82%A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/>
          <p:cNvPicPr>
            <a:picLocks noChangeAspect="1" noChangeArrowheads="1"/>
          </p:cNvPicPr>
          <p:nvPr/>
        </p:nvPicPr>
        <p:blipFill>
          <a:blip r:embed="rId2"/>
          <a:srcRect t="18018" r="29686" b="6517"/>
          <a:stretch>
            <a:fillRect/>
          </a:stretch>
        </p:blipFill>
        <p:spPr bwMode="auto">
          <a:xfrm>
            <a:off x="250825" y="620713"/>
            <a:ext cx="8532813" cy="604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角丸四角形 10"/>
          <p:cNvSpPr/>
          <p:nvPr/>
        </p:nvSpPr>
        <p:spPr>
          <a:xfrm rot="4431139">
            <a:off x="5829300" y="115888"/>
            <a:ext cx="106363" cy="1373187"/>
          </a:xfrm>
          <a:prstGeom prst="roundRect">
            <a:avLst/>
          </a:prstGeom>
          <a:solidFill>
            <a:srgbClr val="FF0000">
              <a:alpha val="51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800"/>
          </a:p>
        </p:txBody>
      </p:sp>
      <p:sp>
        <p:nvSpPr>
          <p:cNvPr id="19459" name="テキスト ボックス 12"/>
          <p:cNvSpPr txBox="1">
            <a:spLocks noChangeArrowheads="1"/>
          </p:cNvSpPr>
          <p:nvPr/>
        </p:nvSpPr>
        <p:spPr bwMode="auto">
          <a:xfrm>
            <a:off x="5508625" y="908050"/>
            <a:ext cx="6969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>
                <a:latin typeface="Calibri" pitchFamily="34" charset="0"/>
              </a:rPr>
              <a:t>車速度注意</a:t>
            </a:r>
          </a:p>
        </p:txBody>
      </p:sp>
      <p:sp>
        <p:nvSpPr>
          <p:cNvPr id="14" name="角丸四角形 13"/>
          <p:cNvSpPr/>
          <p:nvPr/>
        </p:nvSpPr>
        <p:spPr>
          <a:xfrm rot="4431139">
            <a:off x="6456362" y="800101"/>
            <a:ext cx="265113" cy="112712"/>
          </a:xfrm>
          <a:prstGeom prst="roundRect">
            <a:avLst/>
          </a:prstGeom>
          <a:solidFill>
            <a:srgbClr val="FF0000">
              <a:alpha val="51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800"/>
          </a:p>
        </p:txBody>
      </p:sp>
      <p:sp>
        <p:nvSpPr>
          <p:cNvPr id="19461" name="テキスト ボックス 15"/>
          <p:cNvSpPr txBox="1">
            <a:spLocks noChangeArrowheads="1"/>
          </p:cNvSpPr>
          <p:nvPr/>
        </p:nvSpPr>
        <p:spPr bwMode="auto">
          <a:xfrm>
            <a:off x="6516688" y="908050"/>
            <a:ext cx="7699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>
                <a:latin typeface="Calibri" pitchFamily="34" charset="0"/>
              </a:rPr>
              <a:t>ｶﾞｰﾄﾞﾚｰﾙなし</a:t>
            </a:r>
          </a:p>
        </p:txBody>
      </p:sp>
      <p:pic>
        <p:nvPicPr>
          <p:cNvPr id="19462" name="図 1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86338" y="2039938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図 1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5638" y="2557463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図 1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7525" y="3616325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5" name="図 2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88" y="3857625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角丸四角形 22"/>
          <p:cNvSpPr/>
          <p:nvPr/>
        </p:nvSpPr>
        <p:spPr>
          <a:xfrm rot="6381218">
            <a:off x="4221956" y="4325144"/>
            <a:ext cx="119063" cy="847725"/>
          </a:xfrm>
          <a:prstGeom prst="roundRect">
            <a:avLst/>
          </a:prstGeom>
          <a:solidFill>
            <a:srgbClr val="FF0000">
              <a:alpha val="51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800"/>
          </a:p>
        </p:txBody>
      </p:sp>
      <p:sp>
        <p:nvSpPr>
          <p:cNvPr id="25" name="角丸四角形 24"/>
          <p:cNvSpPr/>
          <p:nvPr/>
        </p:nvSpPr>
        <p:spPr>
          <a:xfrm rot="8385675">
            <a:off x="2014538" y="3251200"/>
            <a:ext cx="60325" cy="1114425"/>
          </a:xfrm>
          <a:prstGeom prst="roundRect">
            <a:avLst/>
          </a:prstGeom>
          <a:solidFill>
            <a:srgbClr val="FF0000">
              <a:alpha val="51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800"/>
          </a:p>
        </p:txBody>
      </p:sp>
      <p:pic>
        <p:nvPicPr>
          <p:cNvPr id="19468" name="図 2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50" y="5072063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9" name="図 2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9163" y="4891088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0" name="図 2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67088" y="4010025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71" name="テキスト ボックス 28"/>
          <p:cNvSpPr txBox="1">
            <a:spLocks noChangeArrowheads="1"/>
          </p:cNvSpPr>
          <p:nvPr/>
        </p:nvSpPr>
        <p:spPr bwMode="auto">
          <a:xfrm>
            <a:off x="3348038" y="2420938"/>
            <a:ext cx="769937" cy="215900"/>
          </a:xfrm>
          <a:prstGeom prst="rect">
            <a:avLst/>
          </a:prstGeom>
          <a:solidFill>
            <a:srgbClr val="00B050">
              <a:alpha val="49019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800" b="1">
                <a:latin typeface="Calibri" pitchFamily="34" charset="0"/>
              </a:rPr>
              <a:t>瑞鳳小学校</a:t>
            </a:r>
          </a:p>
        </p:txBody>
      </p:sp>
      <p:sp>
        <p:nvSpPr>
          <p:cNvPr id="31" name="正方形/長方形 30"/>
          <p:cNvSpPr/>
          <p:nvPr/>
        </p:nvSpPr>
        <p:spPr>
          <a:xfrm rot="16200000">
            <a:off x="4668044" y="842169"/>
            <a:ext cx="493713" cy="142875"/>
          </a:xfrm>
          <a:prstGeom prst="rect">
            <a:avLst/>
          </a:prstGeom>
          <a:solidFill>
            <a:srgbClr val="FFFF00">
              <a:alpha val="46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800"/>
          </a:p>
        </p:txBody>
      </p:sp>
      <p:sp>
        <p:nvSpPr>
          <p:cNvPr id="32" name="正方形/長方形 31"/>
          <p:cNvSpPr/>
          <p:nvPr/>
        </p:nvSpPr>
        <p:spPr>
          <a:xfrm rot="15439420">
            <a:off x="2099469" y="1832769"/>
            <a:ext cx="509588" cy="133350"/>
          </a:xfrm>
          <a:prstGeom prst="rect">
            <a:avLst/>
          </a:prstGeom>
          <a:solidFill>
            <a:srgbClr val="FFFF00">
              <a:alpha val="46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800"/>
          </a:p>
        </p:txBody>
      </p:sp>
      <p:sp>
        <p:nvSpPr>
          <p:cNvPr id="33" name="正方形/長方形 32"/>
          <p:cNvSpPr/>
          <p:nvPr/>
        </p:nvSpPr>
        <p:spPr>
          <a:xfrm rot="16200000">
            <a:off x="4770438" y="1284287"/>
            <a:ext cx="231775" cy="200025"/>
          </a:xfrm>
          <a:prstGeom prst="rect">
            <a:avLst/>
          </a:prstGeom>
          <a:solidFill>
            <a:srgbClr val="7030A0">
              <a:alpha val="46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800" dirty="0"/>
          </a:p>
        </p:txBody>
      </p:sp>
      <p:sp>
        <p:nvSpPr>
          <p:cNvPr id="19475" name="テキスト ボックス 40"/>
          <p:cNvSpPr txBox="1">
            <a:spLocks noChangeArrowheads="1"/>
          </p:cNvSpPr>
          <p:nvPr/>
        </p:nvSpPr>
        <p:spPr bwMode="auto">
          <a:xfrm>
            <a:off x="4617652" y="1267928"/>
            <a:ext cx="4921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 dirty="0">
                <a:latin typeface="Calibri" pitchFamily="34" charset="0"/>
              </a:rPr>
              <a:t>歩道橋</a:t>
            </a:r>
          </a:p>
        </p:txBody>
      </p:sp>
      <p:sp>
        <p:nvSpPr>
          <p:cNvPr id="45" name="正方形/長方形 44"/>
          <p:cNvSpPr/>
          <p:nvPr/>
        </p:nvSpPr>
        <p:spPr>
          <a:xfrm rot="20066252" flipH="1">
            <a:off x="2675156" y="2953537"/>
            <a:ext cx="199063" cy="82964"/>
          </a:xfrm>
          <a:prstGeom prst="rect">
            <a:avLst/>
          </a:prstGeom>
          <a:solidFill>
            <a:srgbClr val="7030A0">
              <a:alpha val="47000"/>
            </a:srgb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800"/>
          </a:p>
        </p:txBody>
      </p:sp>
      <p:pic>
        <p:nvPicPr>
          <p:cNvPr id="19480" name="図 2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3031" y="2808288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81" name="テキスト ボックス 46"/>
          <p:cNvSpPr txBox="1">
            <a:spLocks noChangeArrowheads="1"/>
          </p:cNvSpPr>
          <p:nvPr/>
        </p:nvSpPr>
        <p:spPr bwMode="auto">
          <a:xfrm>
            <a:off x="2339975" y="2997200"/>
            <a:ext cx="4921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>
                <a:latin typeface="Calibri" pitchFamily="34" charset="0"/>
              </a:rPr>
              <a:t>地下道</a:t>
            </a:r>
          </a:p>
        </p:txBody>
      </p:sp>
      <p:sp>
        <p:nvSpPr>
          <p:cNvPr id="49" name="正方形/長方形 48"/>
          <p:cNvSpPr/>
          <p:nvPr/>
        </p:nvSpPr>
        <p:spPr>
          <a:xfrm rot="20066252" flipH="1">
            <a:off x="3521075" y="3195638"/>
            <a:ext cx="101600" cy="117475"/>
          </a:xfrm>
          <a:prstGeom prst="rect">
            <a:avLst/>
          </a:prstGeom>
          <a:solidFill>
            <a:srgbClr val="7030A0">
              <a:alpha val="47000"/>
            </a:srgb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800"/>
          </a:p>
        </p:txBody>
      </p:sp>
      <p:sp>
        <p:nvSpPr>
          <p:cNvPr id="54" name="正方形/長方形 53"/>
          <p:cNvSpPr/>
          <p:nvPr/>
        </p:nvSpPr>
        <p:spPr>
          <a:xfrm rot="20066252" flipH="1">
            <a:off x="3973492" y="2250860"/>
            <a:ext cx="198662" cy="208878"/>
          </a:xfrm>
          <a:prstGeom prst="rect">
            <a:avLst/>
          </a:prstGeom>
          <a:solidFill>
            <a:srgbClr val="7030A0">
              <a:alpha val="47000"/>
            </a:srgb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800"/>
          </a:p>
        </p:txBody>
      </p:sp>
      <p:pic>
        <p:nvPicPr>
          <p:cNvPr id="19484" name="図 5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688" y="571500"/>
            <a:ext cx="373062" cy="25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85" name="図 5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21931" y="1958975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86" name="テキスト ボックス 54"/>
          <p:cNvSpPr txBox="1">
            <a:spLocks noChangeArrowheads="1"/>
          </p:cNvSpPr>
          <p:nvPr/>
        </p:nvSpPr>
        <p:spPr bwMode="auto">
          <a:xfrm>
            <a:off x="3689350" y="1782763"/>
            <a:ext cx="595313" cy="215900"/>
          </a:xfrm>
          <a:prstGeom prst="rect">
            <a:avLst/>
          </a:prstGeom>
          <a:solidFill>
            <a:srgbClr val="92D050">
              <a:alpha val="49019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 b="1">
                <a:latin typeface="Calibri" pitchFamily="34" charset="0"/>
              </a:rPr>
              <a:t>大塚公園</a:t>
            </a:r>
          </a:p>
        </p:txBody>
      </p:sp>
      <p:pic>
        <p:nvPicPr>
          <p:cNvPr id="19487" name="図 5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12169" y="3486944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88" name="テキスト ボックス 57"/>
          <p:cNvSpPr txBox="1">
            <a:spLocks noChangeArrowheads="1"/>
          </p:cNvSpPr>
          <p:nvPr/>
        </p:nvSpPr>
        <p:spPr bwMode="auto">
          <a:xfrm>
            <a:off x="1925638" y="3292475"/>
            <a:ext cx="595312" cy="215900"/>
          </a:xfrm>
          <a:prstGeom prst="rect">
            <a:avLst/>
          </a:prstGeom>
          <a:solidFill>
            <a:srgbClr val="92D050">
              <a:alpha val="49019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 b="1">
                <a:latin typeface="Calibri" pitchFamily="34" charset="0"/>
              </a:rPr>
              <a:t>東山公園</a:t>
            </a:r>
          </a:p>
        </p:txBody>
      </p:sp>
      <p:sp>
        <p:nvSpPr>
          <p:cNvPr id="19489" name="テキスト ボックス 58"/>
          <p:cNvSpPr txBox="1">
            <a:spLocks noChangeArrowheads="1"/>
          </p:cNvSpPr>
          <p:nvPr/>
        </p:nvSpPr>
        <p:spPr bwMode="auto">
          <a:xfrm>
            <a:off x="1071563" y="4379913"/>
            <a:ext cx="595312" cy="215900"/>
          </a:xfrm>
          <a:prstGeom prst="rect">
            <a:avLst/>
          </a:prstGeom>
          <a:solidFill>
            <a:srgbClr val="92D050">
              <a:alpha val="49019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 b="1">
                <a:latin typeface="Calibri" pitchFamily="34" charset="0"/>
              </a:rPr>
              <a:t>西山公園</a:t>
            </a:r>
          </a:p>
        </p:txBody>
      </p:sp>
      <p:pic>
        <p:nvPicPr>
          <p:cNvPr id="19490" name="図 59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36625" y="44196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91" name="図 6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93988" y="5419725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92" name="テキスト ボックス 61"/>
          <p:cNvSpPr txBox="1">
            <a:spLocks noChangeArrowheads="1"/>
          </p:cNvSpPr>
          <p:nvPr/>
        </p:nvSpPr>
        <p:spPr bwMode="auto">
          <a:xfrm>
            <a:off x="2711450" y="5224463"/>
            <a:ext cx="595313" cy="215900"/>
          </a:xfrm>
          <a:prstGeom prst="rect">
            <a:avLst/>
          </a:prstGeom>
          <a:solidFill>
            <a:srgbClr val="92D050">
              <a:alpha val="49019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 b="1">
                <a:latin typeface="Calibri" pitchFamily="34" charset="0"/>
              </a:rPr>
              <a:t>庄南公園</a:t>
            </a:r>
          </a:p>
        </p:txBody>
      </p:sp>
      <p:sp>
        <p:nvSpPr>
          <p:cNvPr id="19493" name="正方形/長方形 62"/>
          <p:cNvSpPr>
            <a:spLocks noChangeArrowheads="1"/>
          </p:cNvSpPr>
          <p:nvPr/>
        </p:nvSpPr>
        <p:spPr bwMode="auto">
          <a:xfrm>
            <a:off x="2263775" y="4675188"/>
            <a:ext cx="11033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>
                <a:latin typeface="Calibri" pitchFamily="34" charset="0"/>
              </a:rPr>
              <a:t>○瑞鳳老人憩いの家</a:t>
            </a:r>
          </a:p>
        </p:txBody>
      </p:sp>
      <p:sp>
        <p:nvSpPr>
          <p:cNvPr id="19494" name="正方形/長方形 63"/>
          <p:cNvSpPr>
            <a:spLocks noChangeArrowheads="1"/>
          </p:cNvSpPr>
          <p:nvPr/>
        </p:nvSpPr>
        <p:spPr bwMode="auto">
          <a:xfrm>
            <a:off x="3059113" y="2924175"/>
            <a:ext cx="7937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>
                <a:latin typeface="Calibri" pitchFamily="34" charset="0"/>
              </a:rPr>
              <a:t>○川南保育園</a:t>
            </a:r>
          </a:p>
        </p:txBody>
      </p:sp>
      <p:sp>
        <p:nvSpPr>
          <p:cNvPr id="19495" name="正方形/長方形 64"/>
          <p:cNvSpPr>
            <a:spLocks noChangeArrowheads="1"/>
          </p:cNvSpPr>
          <p:nvPr/>
        </p:nvSpPr>
        <p:spPr bwMode="auto">
          <a:xfrm>
            <a:off x="3611563" y="2678113"/>
            <a:ext cx="8524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>
                <a:latin typeface="Calibri" pitchFamily="34" charset="0"/>
              </a:rPr>
              <a:t>○瑞鳳</a:t>
            </a:r>
            <a:endParaRPr lang="en-US" altLang="ja-JP" sz="800">
              <a:latin typeface="Calibri" pitchFamily="34" charset="0"/>
            </a:endParaRPr>
          </a:p>
          <a:p>
            <a:r>
              <a:rPr lang="ja-JP" altLang="en-US" sz="800">
                <a:latin typeface="Calibri" pitchFamily="34" charset="0"/>
              </a:rPr>
              <a:t>公民館・児童館</a:t>
            </a:r>
          </a:p>
        </p:txBody>
      </p:sp>
      <p:sp>
        <p:nvSpPr>
          <p:cNvPr id="19496" name="正方形/長方形 65"/>
          <p:cNvSpPr>
            <a:spLocks noChangeArrowheads="1"/>
          </p:cNvSpPr>
          <p:nvPr/>
        </p:nvSpPr>
        <p:spPr bwMode="auto">
          <a:xfrm>
            <a:off x="2382838" y="1682750"/>
            <a:ext cx="4937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>
                <a:latin typeface="Calibri" pitchFamily="34" charset="0"/>
              </a:rPr>
              <a:t>瑞鳳橋</a:t>
            </a:r>
          </a:p>
        </p:txBody>
      </p:sp>
      <p:sp>
        <p:nvSpPr>
          <p:cNvPr id="19497" name="正方形/長方形 66"/>
          <p:cNvSpPr>
            <a:spLocks noChangeArrowheads="1"/>
          </p:cNvSpPr>
          <p:nvPr/>
        </p:nvSpPr>
        <p:spPr bwMode="auto">
          <a:xfrm>
            <a:off x="4910138" y="665163"/>
            <a:ext cx="4921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>
                <a:latin typeface="Calibri" pitchFamily="34" charset="0"/>
              </a:rPr>
              <a:t>印場橋</a:t>
            </a:r>
          </a:p>
        </p:txBody>
      </p:sp>
      <p:sp>
        <p:nvSpPr>
          <p:cNvPr id="19498" name="正方形/長方形 67"/>
          <p:cNvSpPr>
            <a:spLocks noChangeArrowheads="1"/>
          </p:cNvSpPr>
          <p:nvPr/>
        </p:nvSpPr>
        <p:spPr bwMode="auto">
          <a:xfrm>
            <a:off x="5754688" y="1927225"/>
            <a:ext cx="10969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>
                <a:latin typeface="Calibri" pitchFamily="34" charset="0"/>
              </a:rPr>
              <a:t>○吉岡ふれあい会館</a:t>
            </a:r>
          </a:p>
        </p:txBody>
      </p:sp>
      <p:pic>
        <p:nvPicPr>
          <p:cNvPr id="19499" name="図 68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11838" y="174625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00" name="テキスト ボックス 69"/>
          <p:cNvSpPr txBox="1">
            <a:spLocks noChangeArrowheads="1"/>
          </p:cNvSpPr>
          <p:nvPr/>
        </p:nvSpPr>
        <p:spPr bwMode="auto">
          <a:xfrm>
            <a:off x="5889625" y="1592263"/>
            <a:ext cx="595313" cy="215900"/>
          </a:xfrm>
          <a:prstGeom prst="rect">
            <a:avLst/>
          </a:prstGeom>
          <a:solidFill>
            <a:srgbClr val="92D050">
              <a:alpha val="49019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 b="1">
                <a:latin typeface="Calibri" pitchFamily="34" charset="0"/>
              </a:rPr>
              <a:t>吉岡公園</a:t>
            </a:r>
          </a:p>
        </p:txBody>
      </p:sp>
      <p:grpSp>
        <p:nvGrpSpPr>
          <p:cNvPr id="19501" name="Group 65"/>
          <p:cNvGrpSpPr>
            <a:grpSpLocks/>
          </p:cNvGrpSpPr>
          <p:nvPr/>
        </p:nvGrpSpPr>
        <p:grpSpPr bwMode="auto">
          <a:xfrm>
            <a:off x="7308850" y="2708275"/>
            <a:ext cx="1223963" cy="2520950"/>
            <a:chOff x="4649" y="2341"/>
            <a:chExt cx="771" cy="1588"/>
          </a:xfrm>
        </p:grpSpPr>
        <p:sp>
          <p:nvSpPr>
            <p:cNvPr id="307" name="角丸四角形 306"/>
            <p:cNvSpPr/>
            <p:nvPr/>
          </p:nvSpPr>
          <p:spPr>
            <a:xfrm>
              <a:off x="4649" y="2341"/>
              <a:ext cx="771" cy="1588"/>
            </a:xfrm>
            <a:prstGeom prst="roundRect">
              <a:avLst/>
            </a:prstGeom>
            <a:solidFill>
              <a:schemeClr val="bg1">
                <a:alpha val="84000"/>
              </a:schemeClr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800"/>
            </a:p>
          </p:txBody>
        </p:sp>
        <p:sp>
          <p:nvSpPr>
            <p:cNvPr id="308" name="正方形/長方形 307"/>
            <p:cNvSpPr>
              <a:spLocks noChangeArrowheads="1"/>
            </p:cNvSpPr>
            <p:nvPr/>
          </p:nvSpPr>
          <p:spPr bwMode="auto">
            <a:xfrm rot="16200000">
              <a:off x="4915" y="3421"/>
              <a:ext cx="216" cy="566"/>
            </a:xfrm>
            <a:prstGeom prst="rect">
              <a:avLst/>
            </a:prstGeom>
            <a:solidFill>
              <a:srgbClr val="FFFF00"/>
            </a:solidFill>
            <a:ln w="25400" algn="ctr">
              <a:solidFill>
                <a:srgbClr val="FFC000"/>
              </a:solidFill>
              <a:miter lim="800000"/>
              <a:headEnd/>
              <a:tailEnd/>
            </a:ln>
          </p:spPr>
          <p:txBody>
            <a:bodyPr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80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9513" name="テキスト ボックス 310"/>
            <p:cNvSpPr txBox="1">
              <a:spLocks noChangeArrowheads="1"/>
            </p:cNvSpPr>
            <p:nvPr/>
          </p:nvSpPr>
          <p:spPr bwMode="auto">
            <a:xfrm>
              <a:off x="4741" y="3602"/>
              <a:ext cx="59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800" dirty="0">
                  <a:latin typeface="Calibri" pitchFamily="34" charset="0"/>
                </a:rPr>
                <a:t>地震時</a:t>
              </a:r>
              <a:r>
                <a:rPr lang="ja-JP" altLang="en-US" sz="800" dirty="0" smtClean="0">
                  <a:latin typeface="Calibri" pitchFamily="34" charset="0"/>
                </a:rPr>
                <a:t>に注意</a:t>
              </a:r>
              <a:r>
                <a:rPr lang="ja-JP" altLang="en-US" sz="800" dirty="0">
                  <a:latin typeface="Calibri" pitchFamily="34" charset="0"/>
                </a:rPr>
                <a:t>する</a:t>
              </a:r>
              <a:r>
                <a:rPr lang="ja-JP" altLang="en-US" sz="800" dirty="0" smtClean="0">
                  <a:latin typeface="Calibri" pitchFamily="34" charset="0"/>
                </a:rPr>
                <a:t>ポイント</a:t>
              </a:r>
              <a:endParaRPr lang="ja-JP" altLang="en-US" sz="800" dirty="0">
                <a:latin typeface="Calibri" pitchFamily="34" charset="0"/>
              </a:endParaRPr>
            </a:p>
          </p:txBody>
        </p:sp>
        <p:sp>
          <p:nvSpPr>
            <p:cNvPr id="19514" name="テキスト ボックス 311"/>
            <p:cNvSpPr txBox="1">
              <a:spLocks noChangeArrowheads="1"/>
            </p:cNvSpPr>
            <p:nvPr/>
          </p:nvSpPr>
          <p:spPr bwMode="auto">
            <a:xfrm>
              <a:off x="4735" y="3246"/>
              <a:ext cx="573" cy="136"/>
            </a:xfrm>
            <a:prstGeom prst="rect">
              <a:avLst/>
            </a:prstGeom>
            <a:solidFill>
              <a:srgbClr val="FF0000">
                <a:alpha val="49019"/>
              </a:srgbClr>
            </a:solidFill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 dirty="0">
                  <a:latin typeface="Calibri" pitchFamily="34" charset="0"/>
                </a:rPr>
                <a:t>車</a:t>
              </a:r>
              <a:r>
                <a:rPr lang="ja-JP" altLang="en-US" sz="800" dirty="0" smtClean="0">
                  <a:latin typeface="Calibri" pitchFamily="34" charset="0"/>
                </a:rPr>
                <a:t>の通行に注意</a:t>
              </a:r>
              <a:endParaRPr lang="ja-JP" altLang="en-US" sz="800" dirty="0">
                <a:latin typeface="Calibri" pitchFamily="34" charset="0"/>
              </a:endParaRPr>
            </a:p>
          </p:txBody>
        </p:sp>
        <p:sp>
          <p:nvSpPr>
            <p:cNvPr id="19515" name="テキスト ボックス 313"/>
            <p:cNvSpPr txBox="1">
              <a:spLocks noChangeArrowheads="1"/>
            </p:cNvSpPr>
            <p:nvPr/>
          </p:nvSpPr>
          <p:spPr bwMode="auto">
            <a:xfrm>
              <a:off x="4740" y="2832"/>
              <a:ext cx="576" cy="136"/>
            </a:xfrm>
            <a:prstGeom prst="rect">
              <a:avLst/>
            </a:prstGeom>
            <a:solidFill>
              <a:srgbClr val="7030A0">
                <a:alpha val="50980"/>
              </a:srgbClr>
            </a:solidFill>
            <a:ln w="25400">
              <a:solidFill>
                <a:srgbClr val="7030A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 dirty="0" smtClean="0">
                  <a:latin typeface="Calibri" pitchFamily="34" charset="0"/>
                </a:rPr>
                <a:t>不審者出没地点</a:t>
              </a:r>
              <a:endParaRPr lang="ja-JP" altLang="en-US" sz="800" dirty="0">
                <a:latin typeface="Calibri" pitchFamily="34" charset="0"/>
              </a:endParaRPr>
            </a:p>
          </p:txBody>
        </p:sp>
        <p:sp>
          <p:nvSpPr>
            <p:cNvPr id="315" name="テキスト ボックス 314"/>
            <p:cNvSpPr txBox="1">
              <a:spLocks noChangeArrowheads="1"/>
            </p:cNvSpPr>
            <p:nvPr/>
          </p:nvSpPr>
          <p:spPr bwMode="auto">
            <a:xfrm>
              <a:off x="4740" y="2432"/>
              <a:ext cx="590" cy="136"/>
            </a:xfrm>
            <a:prstGeom prst="rect">
              <a:avLst/>
            </a:prstGeom>
            <a:solidFill>
              <a:srgbClr val="00B050">
                <a:alpha val="49001"/>
              </a:srgbClr>
            </a:solidFill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b="1" dirty="0">
                  <a:latin typeface="+mn-lt"/>
                  <a:ea typeface="+mn-ea"/>
                </a:rPr>
                <a:t>指定避難所</a:t>
              </a:r>
            </a:p>
          </p:txBody>
        </p:sp>
        <p:sp>
          <p:nvSpPr>
            <p:cNvPr id="19517" name="テキスト ボックス 316"/>
            <p:cNvSpPr txBox="1">
              <a:spLocks noChangeArrowheads="1"/>
            </p:cNvSpPr>
            <p:nvPr/>
          </p:nvSpPr>
          <p:spPr bwMode="auto">
            <a:xfrm>
              <a:off x="4735" y="3035"/>
              <a:ext cx="596" cy="136"/>
            </a:xfrm>
            <a:prstGeom prst="rect">
              <a:avLst/>
            </a:prstGeom>
            <a:solidFill>
              <a:srgbClr val="00FFFF">
                <a:alpha val="50980"/>
              </a:srgbClr>
            </a:solidFill>
            <a:ln w="25400">
              <a:solidFill>
                <a:srgbClr val="00FFFF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800">
                  <a:latin typeface="Calibri" pitchFamily="34" charset="0"/>
                </a:rPr>
                <a:t>雨時冠水注意</a:t>
              </a:r>
            </a:p>
          </p:txBody>
        </p:sp>
        <p:grpSp>
          <p:nvGrpSpPr>
            <p:cNvPr id="19518" name="Group 73"/>
            <p:cNvGrpSpPr>
              <a:grpSpLocks/>
            </p:cNvGrpSpPr>
            <p:nvPr/>
          </p:nvGrpSpPr>
          <p:grpSpPr bwMode="auto">
            <a:xfrm>
              <a:off x="4740" y="2636"/>
              <a:ext cx="590" cy="136"/>
              <a:chOff x="4694" y="2544"/>
              <a:chExt cx="590" cy="136"/>
            </a:xfrm>
          </p:grpSpPr>
          <p:sp>
            <p:nvSpPr>
              <p:cNvPr id="19522" name="テキスト ボックス 295"/>
              <p:cNvSpPr txBox="1">
                <a:spLocks noChangeArrowheads="1"/>
              </p:cNvSpPr>
              <p:nvPr/>
            </p:nvSpPr>
            <p:spPr bwMode="auto">
              <a:xfrm>
                <a:off x="4694" y="2544"/>
                <a:ext cx="590" cy="136"/>
              </a:xfrm>
              <a:prstGeom prst="rect">
                <a:avLst/>
              </a:prstGeom>
              <a:solidFill>
                <a:srgbClr val="92D050">
                  <a:alpha val="49019"/>
                </a:srgbClr>
              </a:solidFill>
              <a:ln w="9525">
                <a:solidFill>
                  <a:srgbClr val="99CC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ja-JP" altLang="en-US" sz="800" dirty="0" smtClean="0">
                    <a:latin typeface="Calibri" pitchFamily="34" charset="0"/>
                  </a:rPr>
                  <a:t>　　　一時</a:t>
                </a:r>
                <a:r>
                  <a:rPr lang="ja-JP" altLang="en-US" sz="800" dirty="0">
                    <a:latin typeface="Calibri" pitchFamily="34" charset="0"/>
                  </a:rPr>
                  <a:t>避難所</a:t>
                </a:r>
              </a:p>
            </p:txBody>
          </p:sp>
          <p:pic>
            <p:nvPicPr>
              <p:cNvPr id="19523" name="図 289"/>
              <p:cNvPicPr>
                <a:picLocks noChangeAspect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4695" y="2546"/>
                <a:ext cx="96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9519" name="Group 76"/>
            <p:cNvGrpSpPr>
              <a:grpSpLocks/>
            </p:cNvGrpSpPr>
            <p:nvPr/>
          </p:nvGrpSpPr>
          <p:grpSpPr bwMode="auto">
            <a:xfrm>
              <a:off x="4748" y="3414"/>
              <a:ext cx="589" cy="143"/>
              <a:chOff x="4748" y="3596"/>
              <a:chExt cx="589" cy="143"/>
            </a:xfrm>
          </p:grpSpPr>
          <p:sp>
            <p:nvSpPr>
              <p:cNvPr id="19520" name="テキスト ボックス 316"/>
              <p:cNvSpPr txBox="1">
                <a:spLocks noChangeArrowheads="1"/>
              </p:cNvSpPr>
              <p:nvPr/>
            </p:nvSpPr>
            <p:spPr bwMode="auto">
              <a:xfrm>
                <a:off x="4748" y="3603"/>
                <a:ext cx="589" cy="13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ja-JP" altLang="en-US" sz="800" dirty="0" smtClean="0">
                    <a:latin typeface="Calibri" pitchFamily="34" charset="0"/>
                  </a:rPr>
                  <a:t>　　危険</a:t>
                </a:r>
                <a:r>
                  <a:rPr lang="ja-JP" altLang="en-US" sz="800" dirty="0">
                    <a:latin typeface="Calibri" pitchFamily="34" charset="0"/>
                  </a:rPr>
                  <a:t>な交差点</a:t>
                </a:r>
              </a:p>
            </p:txBody>
          </p:sp>
          <p:pic>
            <p:nvPicPr>
              <p:cNvPr id="19521" name="図 315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761" y="3596"/>
                <a:ext cx="96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9502" name="テキスト ボックス 46"/>
          <p:cNvSpPr txBox="1">
            <a:spLocks noChangeArrowheads="1"/>
          </p:cNvSpPr>
          <p:nvPr/>
        </p:nvSpPr>
        <p:spPr bwMode="auto">
          <a:xfrm>
            <a:off x="3419475" y="3284538"/>
            <a:ext cx="4921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>
                <a:latin typeface="Calibri" pitchFamily="34" charset="0"/>
              </a:rPr>
              <a:t>地下道</a:t>
            </a:r>
          </a:p>
        </p:txBody>
      </p:sp>
      <p:sp>
        <p:nvSpPr>
          <p:cNvPr id="63" name="円/楕円 243"/>
          <p:cNvSpPr/>
          <p:nvPr/>
        </p:nvSpPr>
        <p:spPr>
          <a:xfrm rot="20783870">
            <a:off x="1033463" y="2309813"/>
            <a:ext cx="2373312" cy="600075"/>
          </a:xfrm>
          <a:prstGeom prst="ellipse">
            <a:avLst/>
          </a:prstGeom>
          <a:solidFill>
            <a:srgbClr val="00B0F0">
              <a:alpha val="28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800"/>
          </a:p>
        </p:txBody>
      </p:sp>
      <p:sp>
        <p:nvSpPr>
          <p:cNvPr id="48" name="正方形/長方形 47"/>
          <p:cNvSpPr/>
          <p:nvPr/>
        </p:nvSpPr>
        <p:spPr>
          <a:xfrm rot="20066252" flipH="1">
            <a:off x="1400133" y="2435380"/>
            <a:ext cx="220329" cy="193271"/>
          </a:xfrm>
          <a:prstGeom prst="rect">
            <a:avLst/>
          </a:prstGeom>
          <a:solidFill>
            <a:srgbClr val="7030A0">
              <a:alpha val="47000"/>
            </a:srgb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800"/>
          </a:p>
        </p:txBody>
      </p:sp>
      <p:sp>
        <p:nvSpPr>
          <p:cNvPr id="64" name="円/楕円 243"/>
          <p:cNvSpPr/>
          <p:nvPr/>
        </p:nvSpPr>
        <p:spPr>
          <a:xfrm rot="20783870">
            <a:off x="4983163" y="1114425"/>
            <a:ext cx="1273175" cy="544513"/>
          </a:xfrm>
          <a:prstGeom prst="ellipse">
            <a:avLst/>
          </a:prstGeom>
          <a:solidFill>
            <a:srgbClr val="00B0F0">
              <a:alpha val="28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800"/>
          </a:p>
        </p:txBody>
      </p:sp>
      <p:sp>
        <p:nvSpPr>
          <p:cNvPr id="19506" name="テキスト ボックス 6"/>
          <p:cNvSpPr txBox="1">
            <a:spLocks noChangeArrowheads="1"/>
          </p:cNvSpPr>
          <p:nvPr/>
        </p:nvSpPr>
        <p:spPr bwMode="auto">
          <a:xfrm rot="-972772">
            <a:off x="1660525" y="2532063"/>
            <a:ext cx="10556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>
                <a:latin typeface="Calibri" pitchFamily="34" charset="0"/>
              </a:rPr>
              <a:t>浸水・冠水想定地域</a:t>
            </a:r>
          </a:p>
        </p:txBody>
      </p:sp>
      <p:sp>
        <p:nvSpPr>
          <p:cNvPr id="19507" name="テキスト ボックス 6"/>
          <p:cNvSpPr txBox="1">
            <a:spLocks noChangeArrowheads="1"/>
          </p:cNvSpPr>
          <p:nvPr/>
        </p:nvSpPr>
        <p:spPr bwMode="auto">
          <a:xfrm rot="-876865">
            <a:off x="5148263" y="1255713"/>
            <a:ext cx="10572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800">
                <a:latin typeface="Calibri" pitchFamily="34" charset="0"/>
              </a:rPr>
              <a:t>浸水・冠水想定地域</a:t>
            </a:r>
          </a:p>
        </p:txBody>
      </p:sp>
      <p:sp>
        <p:nvSpPr>
          <p:cNvPr id="19508" name="テキスト ボックス 1"/>
          <p:cNvSpPr txBox="1">
            <a:spLocks noChangeArrowheads="1"/>
          </p:cNvSpPr>
          <p:nvPr/>
        </p:nvSpPr>
        <p:spPr bwMode="auto">
          <a:xfrm>
            <a:off x="539750" y="549275"/>
            <a:ext cx="3527425" cy="3693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1" dirty="0">
                <a:latin typeface="Calibri" pitchFamily="34" charset="0"/>
              </a:rPr>
              <a:t>瑞鳳小学校校区</a:t>
            </a:r>
            <a:r>
              <a:rPr lang="ja-JP" altLang="en-US" b="1" dirty="0"/>
              <a:t>　</a:t>
            </a:r>
            <a:r>
              <a:rPr lang="ja-JP" altLang="en-US" b="1" dirty="0" smtClean="0"/>
              <a:t>安全安心マップ</a:t>
            </a:r>
            <a:endParaRPr lang="ja-JP" altLang="en-US" b="1" dirty="0"/>
          </a:p>
        </p:txBody>
      </p:sp>
      <p:pic>
        <p:nvPicPr>
          <p:cNvPr id="19509" name="Picture 67" descr="icon_3g_19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76600" y="1989138"/>
            <a:ext cx="5032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10" name="Picture 68" descr="図面記号 [図面記号の紹介] - 土木wiki - 土木ネット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451725" y="1484313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図 1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2838" y="4229894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" name="図 1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13300" y="1439863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図 1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9250" y="1483829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図 1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77294" y="4403726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" name="正方形/長方形 72"/>
          <p:cNvSpPr/>
          <p:nvPr/>
        </p:nvSpPr>
        <p:spPr>
          <a:xfrm rot="20066252" flipH="1">
            <a:off x="2291047" y="3476842"/>
            <a:ext cx="235822" cy="173285"/>
          </a:xfrm>
          <a:prstGeom prst="rect">
            <a:avLst/>
          </a:prstGeom>
          <a:solidFill>
            <a:srgbClr val="7030A0">
              <a:alpha val="47000"/>
            </a:srgb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800"/>
          </a:p>
        </p:txBody>
      </p:sp>
      <p:sp>
        <p:nvSpPr>
          <p:cNvPr id="74" name="角丸四角形 73"/>
          <p:cNvSpPr/>
          <p:nvPr/>
        </p:nvSpPr>
        <p:spPr>
          <a:xfrm rot="6054457">
            <a:off x="4995206" y="1549068"/>
            <a:ext cx="265113" cy="112712"/>
          </a:xfrm>
          <a:prstGeom prst="roundRect">
            <a:avLst/>
          </a:prstGeom>
          <a:solidFill>
            <a:srgbClr val="FF0000">
              <a:alpha val="51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00">
            <a:alpha val="47000"/>
          </a:srgbClr>
        </a:solidFill>
        <a:ln w="38100">
          <a:solidFill>
            <a:srgbClr val="FFC000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83</Words>
  <Application>Microsoft Office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AS24</dc:creator>
  <cp:lastModifiedBy>Z-101</cp:lastModifiedBy>
  <cp:revision>96</cp:revision>
  <cp:lastPrinted>2012-08-02T04:14:37Z</cp:lastPrinted>
  <dcterms:created xsi:type="dcterms:W3CDTF">2012-03-30T02:18:36Z</dcterms:created>
  <dcterms:modified xsi:type="dcterms:W3CDTF">2015-09-07T08:18:33Z</dcterms:modified>
</cp:coreProperties>
</file>