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88163" cy="96234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0" autoAdjust="0"/>
    <p:restoredTop sz="97479" autoAdjust="0"/>
  </p:normalViewPr>
  <p:slideViewPr>
    <p:cSldViewPr>
      <p:cViewPr>
        <p:scale>
          <a:sx n="100" d="100"/>
          <a:sy n="100" d="100"/>
        </p:scale>
        <p:origin x="-696" y="1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6178F-0BF3-4537-A34E-BCFB9AEF24D6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C9F4-8042-48C7-86E8-31CCA33BE9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2A182-92FA-47A7-ADA9-2BFF498B4C8C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4FD3-962F-4D5C-B5A4-FAAFC64EEF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1BB-540A-4460-9657-5C36F5B21D8F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72D6-AB6F-4FE4-A05A-AE528FC17B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C353-35A6-4705-A8F3-97B0CE987718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8D5A-BC70-4144-BF38-E5D6EC0336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D72D-915B-421C-BFA8-611DFBA5366D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43155-82E8-43FA-AA86-2117960E6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A5495-BCA0-4954-8CBF-E0625202C55E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2BD6-5E67-4B38-94ED-6134BC9C5C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321A-F4D1-4AD3-BFFE-AD8E8C0E1DFD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98E6-D63A-484C-80EB-1B540FCC89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745BB-8B5D-43DA-B19E-C033E0996307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9233-24D5-427B-8A8D-F74A71B51B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5600-2617-4341-A272-9B63564FC2B6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0C051-551E-4544-848B-328B23014F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B11B1-29F8-4285-B2DC-728CA6C127E1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84A48-C6FD-4091-8560-B41D5C154D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2934-31A6-40A7-880A-EE95BB041FA7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5D0B-1CE2-44EB-8905-1D9752D645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E53E9C-3E39-4B67-8193-D97D570A86DA}" type="datetimeFigureOut">
              <a:rPr lang="ja-JP" altLang="en-US"/>
              <a:pPr>
                <a:defRPr/>
              </a:pPr>
              <a:t>2013/4/24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84B68F-70C6-4DEF-A66C-2DE663F16C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rs.search.yahoo.co.jp/_ylt=A3xThknhwutPd0cAs.WDTwx.;_ylu=X3oDMTFvYWNmdTZvBHBhdHQDcmljaARwb3MDMwRwcm9wA2lzZWFyY2gEcXADcWh2BHNjA0RSBHNlYwNzYwRzbGsDaW1n/SIG=19i7hsh45/EXP=1340951713/**http:/rd.yahoo.co.jp/search/direct/isearch/%CA%FD%B0%CC%A5%DE%A1%BC%A5%AF/%CA%FD%B0%CC%A5%DE%A1%BC%A5%AF/*http:/image.search.yahoo.co.jp/search?rkf=2&amp;ei=UTF-8&amp;p=%E6%96%B9%E4%BD%8D%E3%83%9E%E3%83%BC%E3%82%AF" TargetMode="External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テキスト ボックス 1"/>
          <p:cNvSpPr txBox="1">
            <a:spLocks noChangeArrowheads="1"/>
          </p:cNvSpPr>
          <p:nvPr/>
        </p:nvSpPr>
        <p:spPr bwMode="auto">
          <a:xfrm>
            <a:off x="4356100" y="333375"/>
            <a:ext cx="3527425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 dirty="0">
                <a:latin typeface="Calibri" pitchFamily="34" charset="0"/>
              </a:rPr>
              <a:t>渋川小学校校区</a:t>
            </a:r>
            <a:r>
              <a:rPr lang="ja-JP" altLang="en-US" b="1" dirty="0"/>
              <a:t>　</a:t>
            </a:r>
            <a:r>
              <a:rPr lang="ja-JP" altLang="en-US" b="1" dirty="0" smtClean="0"/>
              <a:t>安全安心マップ</a:t>
            </a:r>
            <a:endParaRPr lang="ja-JP" altLang="en-US" b="1" dirty="0"/>
          </a:p>
        </p:txBody>
      </p:sp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2"/>
          <a:srcRect l="12119" t="9543" r="10463" b="7323"/>
          <a:stretch>
            <a:fillRect/>
          </a:stretch>
        </p:blipFill>
        <p:spPr bwMode="auto">
          <a:xfrm>
            <a:off x="468313" y="765175"/>
            <a:ext cx="8351837" cy="5919788"/>
          </a:xfrm>
          <a:prstGeom prst="rect">
            <a:avLst/>
          </a:prstGeom>
          <a:solidFill>
            <a:srgbClr val="FF0000">
              <a:alpha val="49019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15363" name="図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4750" y="298291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図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098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角丸四角形 8"/>
          <p:cNvSpPr/>
          <p:nvPr/>
        </p:nvSpPr>
        <p:spPr>
          <a:xfrm rot="4615841" flipH="1">
            <a:off x="4294188" y="4924425"/>
            <a:ext cx="369888" cy="109537"/>
          </a:xfrm>
          <a:prstGeom prst="roundRect">
            <a:avLst/>
          </a:prstGeom>
          <a:solidFill>
            <a:srgbClr val="FF0000">
              <a:alpha val="4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5367" name="テキスト ボックス 13"/>
          <p:cNvSpPr txBox="1">
            <a:spLocks noChangeArrowheads="1"/>
          </p:cNvSpPr>
          <p:nvPr/>
        </p:nvSpPr>
        <p:spPr bwMode="auto">
          <a:xfrm>
            <a:off x="4572000" y="3068638"/>
            <a:ext cx="563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事故あり</a:t>
            </a:r>
          </a:p>
        </p:txBody>
      </p:sp>
      <p:pic>
        <p:nvPicPr>
          <p:cNvPr id="15368" name="図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92417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テキスト ボックス 16"/>
          <p:cNvSpPr txBox="1">
            <a:spLocks noChangeArrowheads="1"/>
          </p:cNvSpPr>
          <p:nvPr/>
        </p:nvSpPr>
        <p:spPr bwMode="auto">
          <a:xfrm>
            <a:off x="5724525" y="2997200"/>
            <a:ext cx="5953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側溝注意</a:t>
            </a:r>
          </a:p>
        </p:txBody>
      </p:sp>
      <p:pic>
        <p:nvPicPr>
          <p:cNvPr id="15370" name="図 1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80075" y="357187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図 1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6113" y="41497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9863" y="56610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テキスト ボックス 24"/>
          <p:cNvSpPr txBox="1">
            <a:spLocks noChangeArrowheads="1"/>
          </p:cNvSpPr>
          <p:nvPr/>
        </p:nvSpPr>
        <p:spPr bwMode="auto">
          <a:xfrm>
            <a:off x="5219700" y="5734050"/>
            <a:ext cx="13019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dirty="0">
                <a:latin typeface="Calibri" pitchFamily="34" charset="0"/>
              </a:rPr>
              <a:t>見通し</a:t>
            </a:r>
            <a:r>
              <a:rPr lang="ja-JP" altLang="en-US" sz="800" dirty="0" smtClean="0">
                <a:latin typeface="Calibri" pitchFamily="34" charset="0"/>
              </a:rPr>
              <a:t>悪い・横断歩道なし</a:t>
            </a:r>
            <a:endParaRPr lang="ja-JP" altLang="en-US" sz="800" dirty="0">
              <a:latin typeface="Calibri" pitchFamily="34" charset="0"/>
            </a:endParaRPr>
          </a:p>
        </p:txBody>
      </p:sp>
      <p:sp>
        <p:nvSpPr>
          <p:cNvPr id="15374" name="テキスト ボックス 28"/>
          <p:cNvSpPr txBox="1">
            <a:spLocks noChangeArrowheads="1"/>
          </p:cNvSpPr>
          <p:nvPr/>
        </p:nvSpPr>
        <p:spPr bwMode="auto">
          <a:xfrm>
            <a:off x="4500563" y="4941888"/>
            <a:ext cx="776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朝自転車多し</a:t>
            </a:r>
          </a:p>
        </p:txBody>
      </p:sp>
      <p:sp>
        <p:nvSpPr>
          <p:cNvPr id="32" name="角丸四角形 31"/>
          <p:cNvSpPr/>
          <p:nvPr/>
        </p:nvSpPr>
        <p:spPr>
          <a:xfrm rot="5400000" flipH="1">
            <a:off x="4051300" y="4716463"/>
            <a:ext cx="106363" cy="484187"/>
          </a:xfrm>
          <a:prstGeom prst="roundRect">
            <a:avLst/>
          </a:prstGeom>
          <a:solidFill>
            <a:srgbClr val="FF0000">
              <a:alpha val="4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5376" name="テキスト ボックス 33"/>
          <p:cNvSpPr txBox="1">
            <a:spLocks noChangeArrowheads="1"/>
          </p:cNvSpPr>
          <p:nvPr/>
        </p:nvSpPr>
        <p:spPr bwMode="auto">
          <a:xfrm>
            <a:off x="3779838" y="4797425"/>
            <a:ext cx="4873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道細い</a:t>
            </a:r>
          </a:p>
        </p:txBody>
      </p:sp>
      <p:sp>
        <p:nvSpPr>
          <p:cNvPr id="35" name="正方形/長方形 34"/>
          <p:cNvSpPr>
            <a:spLocks noChangeArrowheads="1"/>
          </p:cNvSpPr>
          <p:nvPr/>
        </p:nvSpPr>
        <p:spPr bwMode="auto">
          <a:xfrm rot="20826005" flipH="1">
            <a:off x="3203575" y="4652963"/>
            <a:ext cx="387350" cy="114300"/>
          </a:xfrm>
          <a:prstGeom prst="rect">
            <a:avLst/>
          </a:prstGeom>
          <a:solidFill>
            <a:srgbClr val="00B0F0">
              <a:alpha val="27000"/>
            </a:srgbClr>
          </a:solidFill>
          <a:ln w="38100" algn="ctr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378" name="テキスト ボックス 36"/>
          <p:cNvSpPr txBox="1">
            <a:spLocks noChangeArrowheads="1"/>
          </p:cNvSpPr>
          <p:nvPr/>
        </p:nvSpPr>
        <p:spPr bwMode="auto">
          <a:xfrm>
            <a:off x="2627313" y="4652963"/>
            <a:ext cx="652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雨水たまり</a:t>
            </a:r>
          </a:p>
        </p:txBody>
      </p:sp>
      <p:sp>
        <p:nvSpPr>
          <p:cNvPr id="41" name="角丸四角形 40"/>
          <p:cNvSpPr/>
          <p:nvPr/>
        </p:nvSpPr>
        <p:spPr>
          <a:xfrm rot="5017093" flipH="1">
            <a:off x="2622550" y="6164263"/>
            <a:ext cx="646113" cy="103187"/>
          </a:xfrm>
          <a:prstGeom prst="roundRect">
            <a:avLst/>
          </a:prstGeom>
          <a:solidFill>
            <a:srgbClr val="FF0000">
              <a:alpha val="4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42" name="角丸四角形 41"/>
          <p:cNvSpPr/>
          <p:nvPr/>
        </p:nvSpPr>
        <p:spPr>
          <a:xfrm rot="4629738" flipH="1">
            <a:off x="1084262" y="6316663"/>
            <a:ext cx="646113" cy="103188"/>
          </a:xfrm>
          <a:prstGeom prst="roundRect">
            <a:avLst/>
          </a:prstGeom>
          <a:solidFill>
            <a:srgbClr val="FF0000">
              <a:alpha val="4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5381" name="テキスト ボックス 43"/>
          <p:cNvSpPr txBox="1">
            <a:spLocks noChangeArrowheads="1"/>
          </p:cNvSpPr>
          <p:nvPr/>
        </p:nvSpPr>
        <p:spPr bwMode="auto">
          <a:xfrm>
            <a:off x="5795963" y="4005263"/>
            <a:ext cx="927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見通し悪い</a:t>
            </a:r>
            <a:endParaRPr lang="en-US" altLang="ja-JP" sz="800">
              <a:latin typeface="Calibri" pitchFamily="34" charset="0"/>
            </a:endParaRPr>
          </a:p>
          <a:p>
            <a:r>
              <a:rPr lang="ja-JP" altLang="en-US" sz="800">
                <a:latin typeface="Calibri" pitchFamily="34" charset="0"/>
              </a:rPr>
              <a:t>川へ下りない</a:t>
            </a:r>
          </a:p>
        </p:txBody>
      </p:sp>
      <p:sp>
        <p:nvSpPr>
          <p:cNvPr id="15382" name="テキスト ボックス 44"/>
          <p:cNvSpPr txBox="1">
            <a:spLocks noChangeArrowheads="1"/>
          </p:cNvSpPr>
          <p:nvPr/>
        </p:nvSpPr>
        <p:spPr bwMode="auto">
          <a:xfrm>
            <a:off x="4932363" y="4652963"/>
            <a:ext cx="779462" cy="215900"/>
          </a:xfrm>
          <a:prstGeom prst="rect">
            <a:avLst/>
          </a:prstGeom>
          <a:solidFill>
            <a:srgbClr val="00B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渋川小学校</a:t>
            </a:r>
          </a:p>
        </p:txBody>
      </p:sp>
      <p:sp>
        <p:nvSpPr>
          <p:cNvPr id="15383" name="テキスト ボックス 45"/>
          <p:cNvSpPr txBox="1">
            <a:spLocks noChangeArrowheads="1"/>
          </p:cNvSpPr>
          <p:nvPr/>
        </p:nvSpPr>
        <p:spPr bwMode="auto">
          <a:xfrm>
            <a:off x="3498850" y="3910013"/>
            <a:ext cx="800100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印場中央公園</a:t>
            </a:r>
          </a:p>
        </p:txBody>
      </p:sp>
      <p:sp>
        <p:nvSpPr>
          <p:cNvPr id="15384" name="テキスト ボックス 46"/>
          <p:cNvSpPr txBox="1">
            <a:spLocks noChangeArrowheads="1"/>
          </p:cNvSpPr>
          <p:nvPr/>
        </p:nvSpPr>
        <p:spPr bwMode="auto">
          <a:xfrm>
            <a:off x="5821363" y="3322638"/>
            <a:ext cx="5953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越水公園</a:t>
            </a:r>
          </a:p>
        </p:txBody>
      </p:sp>
      <p:sp>
        <p:nvSpPr>
          <p:cNvPr id="15385" name="テキスト ボックス 47"/>
          <p:cNvSpPr txBox="1">
            <a:spLocks noChangeArrowheads="1"/>
          </p:cNvSpPr>
          <p:nvPr/>
        </p:nvSpPr>
        <p:spPr bwMode="auto">
          <a:xfrm>
            <a:off x="3900488" y="5295900"/>
            <a:ext cx="5953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鳥居公園</a:t>
            </a:r>
          </a:p>
        </p:txBody>
      </p:sp>
      <p:sp>
        <p:nvSpPr>
          <p:cNvPr id="15386" name="テキスト ボックス 48"/>
          <p:cNvSpPr txBox="1">
            <a:spLocks noChangeArrowheads="1"/>
          </p:cNvSpPr>
          <p:nvPr/>
        </p:nvSpPr>
        <p:spPr bwMode="auto">
          <a:xfrm>
            <a:off x="5564188" y="5035550"/>
            <a:ext cx="5953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渋川公園</a:t>
            </a:r>
          </a:p>
        </p:txBody>
      </p:sp>
      <p:sp>
        <p:nvSpPr>
          <p:cNvPr id="15387" name="テキスト ボックス 57"/>
          <p:cNvSpPr txBox="1">
            <a:spLocks noChangeArrowheads="1"/>
          </p:cNvSpPr>
          <p:nvPr/>
        </p:nvSpPr>
        <p:spPr bwMode="auto">
          <a:xfrm>
            <a:off x="539750" y="6092825"/>
            <a:ext cx="766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車道区別なし</a:t>
            </a:r>
          </a:p>
        </p:txBody>
      </p:sp>
      <p:sp>
        <p:nvSpPr>
          <p:cNvPr id="15388" name="テキスト ボックス 54"/>
          <p:cNvSpPr txBox="1">
            <a:spLocks noChangeArrowheads="1"/>
          </p:cNvSpPr>
          <p:nvPr/>
        </p:nvSpPr>
        <p:spPr bwMode="auto">
          <a:xfrm>
            <a:off x="4098925" y="4432300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渋川公民館○</a:t>
            </a:r>
            <a:endParaRPr lang="en-US" altLang="ja-JP" sz="800">
              <a:latin typeface="Calibri" pitchFamily="34" charset="0"/>
            </a:endParaRPr>
          </a:p>
          <a:p>
            <a:r>
              <a:rPr lang="ja-JP" altLang="en-US" sz="800">
                <a:latin typeface="Calibri" pitchFamily="34" charset="0"/>
              </a:rPr>
              <a:t>　　児童館</a:t>
            </a:r>
          </a:p>
        </p:txBody>
      </p:sp>
      <p:pic>
        <p:nvPicPr>
          <p:cNvPr id="15389" name="図 6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06838" y="41529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0" name="図 6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62388" y="531653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1" name="図 6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0688" y="606266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2" name="テキスト ボックス 63"/>
          <p:cNvSpPr txBox="1">
            <a:spLocks noChangeArrowheads="1"/>
          </p:cNvSpPr>
          <p:nvPr/>
        </p:nvSpPr>
        <p:spPr bwMode="auto">
          <a:xfrm>
            <a:off x="4197350" y="5853113"/>
            <a:ext cx="1057275" cy="2159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○渋川福祉センター</a:t>
            </a:r>
            <a:endParaRPr lang="ja-JP" altLang="en-US" sz="800" b="1">
              <a:latin typeface="Calibri" pitchFamily="34" charset="0"/>
            </a:endParaRPr>
          </a:p>
        </p:txBody>
      </p:sp>
      <p:pic>
        <p:nvPicPr>
          <p:cNvPr id="15393" name="図 6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3263" y="32146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4" name="テキスト ボックス 66"/>
          <p:cNvSpPr txBox="1">
            <a:spLocks noChangeArrowheads="1"/>
          </p:cNvSpPr>
          <p:nvPr/>
        </p:nvSpPr>
        <p:spPr bwMode="auto">
          <a:xfrm>
            <a:off x="4383088" y="6054725"/>
            <a:ext cx="7985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b="1" dirty="0" smtClean="0">
                <a:latin typeface="Calibri" pitchFamily="34" charset="0"/>
              </a:rPr>
              <a:t>塚坪公園</a:t>
            </a:r>
            <a:endParaRPr lang="ja-JP" altLang="en-US" sz="800" b="1" dirty="0">
              <a:latin typeface="Calibri" pitchFamily="34" charset="0"/>
            </a:endParaRPr>
          </a:p>
        </p:txBody>
      </p:sp>
      <p:sp>
        <p:nvSpPr>
          <p:cNvPr id="15395" name="テキスト ボックス 67"/>
          <p:cNvSpPr txBox="1">
            <a:spLocks noChangeArrowheads="1"/>
          </p:cNvSpPr>
          <p:nvPr/>
        </p:nvSpPr>
        <p:spPr bwMode="auto">
          <a:xfrm>
            <a:off x="1408113" y="4608513"/>
            <a:ext cx="7985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北島公園</a:t>
            </a:r>
          </a:p>
        </p:txBody>
      </p:sp>
      <p:pic>
        <p:nvPicPr>
          <p:cNvPr id="15396" name="図 6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7663" y="43910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7" name="図 6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488791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8" name="図 7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80225" y="28463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9" name="テキスト ボックス 71"/>
          <p:cNvSpPr txBox="1">
            <a:spLocks noChangeArrowheads="1"/>
          </p:cNvSpPr>
          <p:nvPr/>
        </p:nvSpPr>
        <p:spPr bwMode="auto">
          <a:xfrm>
            <a:off x="6651625" y="2981325"/>
            <a:ext cx="696913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二反田公園</a:t>
            </a:r>
          </a:p>
        </p:txBody>
      </p:sp>
      <p:sp>
        <p:nvSpPr>
          <p:cNvPr id="15400" name="テキスト ボックス 72"/>
          <p:cNvSpPr txBox="1">
            <a:spLocks noChangeArrowheads="1"/>
          </p:cNvSpPr>
          <p:nvPr/>
        </p:nvSpPr>
        <p:spPr bwMode="auto">
          <a:xfrm>
            <a:off x="3900488" y="2882900"/>
            <a:ext cx="6969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一里山公園</a:t>
            </a:r>
          </a:p>
        </p:txBody>
      </p:sp>
      <p:pic>
        <p:nvPicPr>
          <p:cNvPr id="15401" name="図 7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99000" y="29225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2" name="テキスト ボックス 74"/>
          <p:cNvSpPr txBox="1">
            <a:spLocks noChangeArrowheads="1"/>
          </p:cNvSpPr>
          <p:nvPr/>
        </p:nvSpPr>
        <p:spPr bwMode="auto">
          <a:xfrm>
            <a:off x="5524500" y="5429250"/>
            <a:ext cx="947738" cy="215900"/>
          </a:xfrm>
          <a:prstGeom prst="rect">
            <a:avLst/>
          </a:prstGeom>
          <a:solidFill>
            <a:srgbClr val="00B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西中学校</a:t>
            </a:r>
          </a:p>
        </p:txBody>
      </p:sp>
      <p:sp>
        <p:nvSpPr>
          <p:cNvPr id="15403" name="正方形/長方形 6"/>
          <p:cNvSpPr>
            <a:spLocks noChangeArrowheads="1"/>
          </p:cNvSpPr>
          <p:nvPr/>
        </p:nvSpPr>
        <p:spPr bwMode="auto">
          <a:xfrm>
            <a:off x="3587750" y="3394075"/>
            <a:ext cx="801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西部保育園○</a:t>
            </a:r>
          </a:p>
        </p:txBody>
      </p:sp>
      <p:sp>
        <p:nvSpPr>
          <p:cNvPr id="15404" name="正方形/長方形 75"/>
          <p:cNvSpPr>
            <a:spLocks noChangeArrowheads="1"/>
          </p:cNvSpPr>
          <p:nvPr/>
        </p:nvSpPr>
        <p:spPr bwMode="auto">
          <a:xfrm>
            <a:off x="2806700" y="3062288"/>
            <a:ext cx="1096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印場ふれあい会館○</a:t>
            </a:r>
          </a:p>
        </p:txBody>
      </p:sp>
      <p:sp>
        <p:nvSpPr>
          <p:cNvPr id="63" name="円/楕円 243"/>
          <p:cNvSpPr/>
          <p:nvPr/>
        </p:nvSpPr>
        <p:spPr>
          <a:xfrm rot="20313272">
            <a:off x="3176588" y="4870450"/>
            <a:ext cx="407987" cy="873125"/>
          </a:xfrm>
          <a:prstGeom prst="ellipse">
            <a:avLst/>
          </a:prstGeom>
          <a:solidFill>
            <a:srgbClr val="00B0F0">
              <a:alpha val="27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grpSp>
        <p:nvGrpSpPr>
          <p:cNvPr id="15406" name="Group 69"/>
          <p:cNvGrpSpPr>
            <a:grpSpLocks/>
          </p:cNvGrpSpPr>
          <p:nvPr/>
        </p:nvGrpSpPr>
        <p:grpSpPr bwMode="auto">
          <a:xfrm>
            <a:off x="827088" y="1125538"/>
            <a:ext cx="1223962" cy="2520950"/>
            <a:chOff x="4649" y="2341"/>
            <a:chExt cx="771" cy="1588"/>
          </a:xfrm>
        </p:grpSpPr>
        <p:sp>
          <p:nvSpPr>
            <p:cNvPr id="307" name="角丸四角形 306"/>
            <p:cNvSpPr/>
            <p:nvPr/>
          </p:nvSpPr>
          <p:spPr>
            <a:xfrm>
              <a:off x="4649" y="2341"/>
              <a:ext cx="771" cy="1588"/>
            </a:xfrm>
            <a:prstGeom prst="roundRect">
              <a:avLst/>
            </a:prstGeom>
            <a:solidFill>
              <a:schemeClr val="bg1">
                <a:alpha val="84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800"/>
            </a:p>
          </p:txBody>
        </p:sp>
        <p:sp>
          <p:nvSpPr>
            <p:cNvPr id="308" name="正方形/長方形 307"/>
            <p:cNvSpPr>
              <a:spLocks noChangeArrowheads="1"/>
            </p:cNvSpPr>
            <p:nvPr/>
          </p:nvSpPr>
          <p:spPr bwMode="auto">
            <a:xfrm rot="-5400000">
              <a:off x="4868" y="3392"/>
              <a:ext cx="311" cy="566"/>
            </a:xfrm>
            <a:prstGeom prst="rect">
              <a:avLst/>
            </a:pr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8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5415" name="テキスト ボックス 310"/>
            <p:cNvSpPr txBox="1">
              <a:spLocks noChangeArrowheads="1"/>
            </p:cNvSpPr>
            <p:nvPr/>
          </p:nvSpPr>
          <p:spPr bwMode="auto">
            <a:xfrm>
              <a:off x="4740" y="3521"/>
              <a:ext cx="59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latin typeface="Calibri" pitchFamily="34" charset="0"/>
                </a:rPr>
                <a:t>地震時に瓦やブロック塀に注意するポイント</a:t>
              </a:r>
            </a:p>
          </p:txBody>
        </p:sp>
        <p:sp>
          <p:nvSpPr>
            <p:cNvPr id="15416" name="テキスト ボックス 311"/>
            <p:cNvSpPr txBox="1">
              <a:spLocks noChangeArrowheads="1"/>
            </p:cNvSpPr>
            <p:nvPr/>
          </p:nvSpPr>
          <p:spPr bwMode="auto">
            <a:xfrm>
              <a:off x="4740" y="3158"/>
              <a:ext cx="573" cy="136"/>
            </a:xfrm>
            <a:prstGeom prst="rect">
              <a:avLst/>
            </a:prstGeom>
            <a:solidFill>
              <a:srgbClr val="FF0000">
                <a:alpha val="49019"/>
              </a:srgbClr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latin typeface="Calibri" pitchFamily="34" charset="0"/>
                </a:rPr>
                <a:t>交通事故注意</a:t>
              </a:r>
            </a:p>
          </p:txBody>
        </p:sp>
        <p:sp>
          <p:nvSpPr>
            <p:cNvPr id="15417" name="テキスト ボックス 313"/>
            <p:cNvSpPr txBox="1">
              <a:spLocks noChangeArrowheads="1"/>
            </p:cNvSpPr>
            <p:nvPr/>
          </p:nvSpPr>
          <p:spPr bwMode="auto">
            <a:xfrm>
              <a:off x="4740" y="2795"/>
              <a:ext cx="576" cy="136"/>
            </a:xfrm>
            <a:prstGeom prst="rect">
              <a:avLst/>
            </a:prstGeom>
            <a:solidFill>
              <a:srgbClr val="993300">
                <a:alpha val="50980"/>
              </a:srgbClr>
            </a:solidFill>
            <a:ln w="25400">
              <a:solidFill>
                <a:srgbClr val="99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latin typeface="Calibri" pitchFamily="34" charset="0"/>
                </a:rPr>
                <a:t>土砂災害注意</a:t>
              </a:r>
            </a:p>
          </p:txBody>
        </p:sp>
        <p:sp>
          <p:nvSpPr>
            <p:cNvPr id="315" name="テキスト ボックス 314"/>
            <p:cNvSpPr txBox="1">
              <a:spLocks noChangeArrowheads="1"/>
            </p:cNvSpPr>
            <p:nvPr/>
          </p:nvSpPr>
          <p:spPr bwMode="auto">
            <a:xfrm>
              <a:off x="4740" y="2432"/>
              <a:ext cx="590" cy="136"/>
            </a:xfrm>
            <a:prstGeom prst="rect">
              <a:avLst/>
            </a:prstGeom>
            <a:solidFill>
              <a:srgbClr val="00B050">
                <a:alpha val="49001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>
                  <a:latin typeface="+mn-lt"/>
                  <a:ea typeface="+mn-ea"/>
                </a:rPr>
                <a:t>指定避難所</a:t>
              </a:r>
            </a:p>
          </p:txBody>
        </p:sp>
        <p:sp>
          <p:nvSpPr>
            <p:cNvPr id="15419" name="テキスト ボックス 316"/>
            <p:cNvSpPr txBox="1">
              <a:spLocks noChangeArrowheads="1"/>
            </p:cNvSpPr>
            <p:nvPr/>
          </p:nvSpPr>
          <p:spPr bwMode="auto">
            <a:xfrm>
              <a:off x="4740" y="2976"/>
              <a:ext cx="568" cy="136"/>
            </a:xfrm>
            <a:prstGeom prst="rect">
              <a:avLst/>
            </a:prstGeom>
            <a:solidFill>
              <a:srgbClr val="00FFFF">
                <a:alpha val="50980"/>
              </a:srgbClr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latin typeface="Calibri" pitchFamily="34" charset="0"/>
                </a:rPr>
                <a:t>雨時冠水注意</a:t>
              </a:r>
            </a:p>
          </p:txBody>
        </p:sp>
        <p:grpSp>
          <p:nvGrpSpPr>
            <p:cNvPr id="15420" name="Group 77"/>
            <p:cNvGrpSpPr>
              <a:grpSpLocks/>
            </p:cNvGrpSpPr>
            <p:nvPr/>
          </p:nvGrpSpPr>
          <p:grpSpPr bwMode="auto">
            <a:xfrm>
              <a:off x="4740" y="2614"/>
              <a:ext cx="590" cy="138"/>
              <a:chOff x="4694" y="2522"/>
              <a:chExt cx="590" cy="138"/>
            </a:xfrm>
          </p:grpSpPr>
          <p:sp>
            <p:nvSpPr>
              <p:cNvPr id="15424" name="テキスト ボックス 295"/>
              <p:cNvSpPr txBox="1">
                <a:spLocks noChangeArrowheads="1"/>
              </p:cNvSpPr>
              <p:nvPr/>
            </p:nvSpPr>
            <p:spPr bwMode="auto">
              <a:xfrm>
                <a:off x="4694" y="2522"/>
                <a:ext cx="590" cy="136"/>
              </a:xfrm>
              <a:prstGeom prst="rect">
                <a:avLst/>
              </a:prstGeom>
              <a:solidFill>
                <a:srgbClr val="92D050">
                  <a:alpha val="49019"/>
                </a:srgbClr>
              </a:solidFill>
              <a:ln w="9525">
                <a:solidFill>
                  <a:srgbClr val="99CC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 sz="800">
                    <a:latin typeface="Calibri" pitchFamily="34" charset="0"/>
                  </a:rPr>
                  <a:t>一時避難所</a:t>
                </a:r>
              </a:p>
            </p:txBody>
          </p:sp>
          <p:pic>
            <p:nvPicPr>
              <p:cNvPr id="15425" name="図 289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163" y="2564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5421" name="Group 80"/>
            <p:cNvGrpSpPr>
              <a:grpSpLocks/>
            </p:cNvGrpSpPr>
            <p:nvPr/>
          </p:nvGrpSpPr>
          <p:grpSpPr bwMode="auto">
            <a:xfrm>
              <a:off x="4740" y="3339"/>
              <a:ext cx="589" cy="136"/>
              <a:chOff x="4740" y="3521"/>
              <a:chExt cx="589" cy="136"/>
            </a:xfrm>
          </p:grpSpPr>
          <p:sp>
            <p:nvSpPr>
              <p:cNvPr id="15422" name="テキスト ボックス 316"/>
              <p:cNvSpPr txBox="1">
                <a:spLocks noChangeArrowheads="1"/>
              </p:cNvSpPr>
              <p:nvPr/>
            </p:nvSpPr>
            <p:spPr bwMode="auto">
              <a:xfrm>
                <a:off x="4740" y="3521"/>
                <a:ext cx="589" cy="13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 sz="800">
                    <a:latin typeface="Calibri" pitchFamily="34" charset="0"/>
                  </a:rPr>
                  <a:t>危険な交差点</a:t>
                </a:r>
              </a:p>
            </p:txBody>
          </p:sp>
          <p:pic>
            <p:nvPicPr>
              <p:cNvPr id="15423" name="図 315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32" y="3550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407" name="テキスト ボックス 23"/>
          <p:cNvSpPr txBox="1">
            <a:spLocks noChangeArrowheads="1"/>
          </p:cNvSpPr>
          <p:nvPr/>
        </p:nvSpPr>
        <p:spPr bwMode="auto">
          <a:xfrm>
            <a:off x="5795963" y="3573463"/>
            <a:ext cx="595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側溝注意</a:t>
            </a:r>
          </a:p>
        </p:txBody>
      </p:sp>
      <p:sp>
        <p:nvSpPr>
          <p:cNvPr id="15408" name="テキスト ボックス 38"/>
          <p:cNvSpPr txBox="1">
            <a:spLocks noChangeArrowheads="1"/>
          </p:cNvSpPr>
          <p:nvPr/>
        </p:nvSpPr>
        <p:spPr bwMode="auto">
          <a:xfrm>
            <a:off x="2700338" y="5013325"/>
            <a:ext cx="6683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見通し悪い</a:t>
            </a:r>
          </a:p>
        </p:txBody>
      </p:sp>
      <p:sp>
        <p:nvSpPr>
          <p:cNvPr id="38" name="角丸四角形 37"/>
          <p:cNvSpPr/>
          <p:nvPr/>
        </p:nvSpPr>
        <p:spPr>
          <a:xfrm rot="4355460" flipH="1">
            <a:off x="3370263" y="4852988"/>
            <a:ext cx="93662" cy="322262"/>
          </a:xfrm>
          <a:prstGeom prst="roundRect">
            <a:avLst/>
          </a:prstGeom>
          <a:solidFill>
            <a:srgbClr val="FF0000">
              <a:alpha val="4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5410" name="テキスト ボックス 6"/>
          <p:cNvSpPr txBox="1">
            <a:spLocks noChangeArrowheads="1"/>
          </p:cNvSpPr>
          <p:nvPr/>
        </p:nvSpPr>
        <p:spPr bwMode="auto">
          <a:xfrm>
            <a:off x="2627313" y="5494338"/>
            <a:ext cx="1057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浸水・冠水想定地域</a:t>
            </a:r>
          </a:p>
        </p:txBody>
      </p:sp>
      <p:pic>
        <p:nvPicPr>
          <p:cNvPr id="15411" name="Picture 65" descr="icon_3g_19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76825" y="4221163"/>
            <a:ext cx="5032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2" name="Picture 66" descr="図面記号 [図面記号の紹介] - 土木wiki - 土木ネット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96188" y="9080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図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8656" y="57292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図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0475" y="295275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>
            <a:alpha val="47000"/>
          </a:srgbClr>
        </a:solidFill>
        <a:ln w="38100">
          <a:solidFill>
            <a:srgbClr val="FFC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102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AS24</dc:creator>
  <cp:lastModifiedBy>2010-B</cp:lastModifiedBy>
  <cp:revision>91</cp:revision>
  <cp:lastPrinted>2012-06-28T23:10:33Z</cp:lastPrinted>
  <dcterms:created xsi:type="dcterms:W3CDTF">2012-03-30T02:18:36Z</dcterms:created>
  <dcterms:modified xsi:type="dcterms:W3CDTF">2013-04-24T04:04:57Z</dcterms:modified>
</cp:coreProperties>
</file>