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3717588" cy="18291175"/>
  <p:notesSz cx="6735763" cy="9869488"/>
  <p:defaultTextStyle>
    <a:defPPr>
      <a:defRPr lang="ja-JP"/>
    </a:defPPr>
    <a:lvl1pPr marL="0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1pPr>
    <a:lvl2pPr marL="914491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2pPr>
    <a:lvl3pPr marL="1828983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3pPr>
    <a:lvl4pPr marL="2743474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4pPr>
    <a:lvl5pPr marL="3657966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5pPr>
    <a:lvl6pPr marL="4572457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5486949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6401440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7315932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24" y="1236"/>
      </p:cViewPr>
      <p:guideLst>
        <p:guide orient="horz" pos="5762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28819" y="5682122"/>
            <a:ext cx="11659950" cy="392074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7638" y="10364999"/>
            <a:ext cx="9602312" cy="4674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52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6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945251" y="732498"/>
            <a:ext cx="3086457" cy="1560677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80" y="732498"/>
            <a:ext cx="9030745" cy="1560677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44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04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3595" y="11753776"/>
            <a:ext cx="11659950" cy="363283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83595" y="7752582"/>
            <a:ext cx="11659950" cy="4001193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8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80" y="4267943"/>
            <a:ext cx="6058601" cy="1207133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973107" y="4267943"/>
            <a:ext cx="6058601" cy="1207133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5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80" y="4094346"/>
            <a:ext cx="6060984" cy="17063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80" y="5800675"/>
            <a:ext cx="6060984" cy="1053859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68345" y="4094346"/>
            <a:ext cx="6063364" cy="17063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968345" y="5800675"/>
            <a:ext cx="6063364" cy="1053859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6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49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26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81" y="728260"/>
            <a:ext cx="4512992" cy="309933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63196" y="728261"/>
            <a:ext cx="7668513" cy="1561101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5881" y="3827599"/>
            <a:ext cx="4512992" cy="12511673"/>
          </a:xfrm>
        </p:spPr>
        <p:txBody>
          <a:bodyPr/>
          <a:lstStyle>
            <a:lvl1pPr marL="0" indent="0">
              <a:buNone/>
              <a:defRPr sz="2800"/>
            </a:lvl1pPr>
            <a:lvl2pPr marL="914491" indent="0">
              <a:buNone/>
              <a:defRPr sz="2400"/>
            </a:lvl2pPr>
            <a:lvl3pPr marL="1828983" indent="0">
              <a:buNone/>
              <a:defRPr sz="2000"/>
            </a:lvl3pPr>
            <a:lvl4pPr marL="2743474" indent="0">
              <a:buNone/>
              <a:defRPr sz="1800"/>
            </a:lvl4pPr>
            <a:lvl5pPr marL="3657966" indent="0">
              <a:buNone/>
              <a:defRPr sz="1800"/>
            </a:lvl5pPr>
            <a:lvl6pPr marL="4572457" indent="0">
              <a:buNone/>
              <a:defRPr sz="1800"/>
            </a:lvl6pPr>
            <a:lvl7pPr marL="5486949" indent="0">
              <a:buNone/>
              <a:defRPr sz="1800"/>
            </a:lvl7pPr>
            <a:lvl8pPr marL="6401440" indent="0">
              <a:buNone/>
              <a:defRPr sz="1800"/>
            </a:lvl8pPr>
            <a:lvl9pPr marL="7315932" indent="0">
              <a:buNone/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2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8743" y="12803824"/>
            <a:ext cx="8230553" cy="1511563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688743" y="1634351"/>
            <a:ext cx="8230553" cy="10974705"/>
          </a:xfrm>
        </p:spPr>
        <p:txBody>
          <a:bodyPr/>
          <a:lstStyle>
            <a:lvl1pPr marL="0" indent="0">
              <a:buNone/>
              <a:defRPr sz="6400"/>
            </a:lvl1pPr>
            <a:lvl2pPr marL="914491" indent="0">
              <a:buNone/>
              <a:defRPr sz="5600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688743" y="14315386"/>
            <a:ext cx="8230553" cy="2146671"/>
          </a:xfrm>
        </p:spPr>
        <p:txBody>
          <a:bodyPr/>
          <a:lstStyle>
            <a:lvl1pPr marL="0" indent="0">
              <a:buNone/>
              <a:defRPr sz="2800"/>
            </a:lvl1pPr>
            <a:lvl2pPr marL="914491" indent="0">
              <a:buNone/>
              <a:defRPr sz="2400"/>
            </a:lvl2pPr>
            <a:lvl3pPr marL="1828983" indent="0">
              <a:buNone/>
              <a:defRPr sz="2000"/>
            </a:lvl3pPr>
            <a:lvl4pPr marL="2743474" indent="0">
              <a:buNone/>
              <a:defRPr sz="1800"/>
            </a:lvl4pPr>
            <a:lvl5pPr marL="3657966" indent="0">
              <a:buNone/>
              <a:defRPr sz="1800"/>
            </a:lvl5pPr>
            <a:lvl6pPr marL="4572457" indent="0">
              <a:buNone/>
              <a:defRPr sz="1800"/>
            </a:lvl6pPr>
            <a:lvl7pPr marL="5486949" indent="0">
              <a:buNone/>
              <a:defRPr sz="1800"/>
            </a:lvl7pPr>
            <a:lvl8pPr marL="6401440" indent="0">
              <a:buNone/>
              <a:defRPr sz="1800"/>
            </a:lvl8pPr>
            <a:lvl9pPr marL="7315932" indent="0">
              <a:buNone/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79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5879" y="732495"/>
            <a:ext cx="12345830" cy="3048530"/>
          </a:xfrm>
          <a:prstGeom prst="rect">
            <a:avLst/>
          </a:prstGeom>
        </p:spPr>
        <p:txBody>
          <a:bodyPr vert="horz" lIns="182898" tIns="91449" rIns="182898" bIns="9144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79" y="4267943"/>
            <a:ext cx="12345830" cy="12071330"/>
          </a:xfrm>
          <a:prstGeom prst="rect">
            <a:avLst/>
          </a:prstGeom>
        </p:spPr>
        <p:txBody>
          <a:bodyPr vert="horz" lIns="182898" tIns="91449" rIns="182898" bIns="9144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5880" y="16953212"/>
            <a:ext cx="3200771" cy="973836"/>
          </a:xfrm>
          <a:prstGeom prst="rect">
            <a:avLst/>
          </a:prstGeom>
        </p:spPr>
        <p:txBody>
          <a:bodyPr vert="horz" lIns="182898" tIns="91449" rIns="182898" bIns="91449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D696-001D-4FB2-8631-30522155388A}" type="datetimeFigureOut">
              <a:rPr kumimoji="1" lang="ja-JP" altLang="en-US" smtClean="0"/>
              <a:t>2015/11/10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86843" y="16953212"/>
            <a:ext cx="4343903" cy="973836"/>
          </a:xfrm>
          <a:prstGeom prst="rect">
            <a:avLst/>
          </a:prstGeom>
        </p:spPr>
        <p:txBody>
          <a:bodyPr vert="horz" lIns="182898" tIns="91449" rIns="182898" bIns="91449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30938" y="16953212"/>
            <a:ext cx="3200771" cy="973836"/>
          </a:xfrm>
          <a:prstGeom prst="rect">
            <a:avLst/>
          </a:prstGeom>
        </p:spPr>
        <p:txBody>
          <a:bodyPr vert="horz" lIns="182898" tIns="91449" rIns="182898" bIns="91449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51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983" rtl="0" eaLnBrk="1" latinLnBrk="0" hangingPunct="1">
        <a:spcBef>
          <a:spcPct val="0"/>
        </a:spcBef>
        <a:buNone/>
        <a:defRPr kumimoji="1"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69" indent="-685869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49" indent="-571557" algn="l" defTabSz="1828983" rtl="0" eaLnBrk="1" latinLnBrk="0" hangingPunct="1">
        <a:spcBef>
          <a:spcPct val="20000"/>
        </a:spcBef>
        <a:buFont typeface="Arial" pitchFamily="34" charset="0"/>
        <a:buChar char="–"/>
        <a:defRPr kumimoji="1"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spcBef>
          <a:spcPct val="20000"/>
        </a:spcBef>
        <a:buFont typeface="Arial" pitchFamily="34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spcBef>
          <a:spcPct val="20000"/>
        </a:spcBef>
        <a:buFont typeface="Arial" pitchFamily="34" charset="0"/>
        <a:buChar char="»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wrs.search.yahoo.co.jp/_ylt=A3xThknhwutPd0cAs.WDTwx.;_ylu=X3oDMTFvYWNmdTZvBHBhdHQDcmljaARwb3MDMwRwcm9wA2lzZWFyY2gEcXADcWh2BHNjA0RSBHNlYwNzYwRzbGsDaW1n/SIG=19i7hsh45/EXP=1340951713/**http:/rd.yahoo.co.jp/search/direct/isearch/%CA%FD%B0%CC%A5%DE%A1%BC%A5%AF/%CA%FD%B0%CC%A5%DE%A1%BC%A5%AF/*http:/image.search.yahoo.co.jp/search?rkf=2&amp;ei=UTF-8&amp;p=%E6%96%B9%E4%BD%8D%E3%83%9E%E3%83%BC%E3%82%A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3"/>
          <p:cNvPicPr>
            <a:picLocks noChangeAspect="1" noChangeArrowheads="1"/>
          </p:cNvPicPr>
          <p:nvPr/>
        </p:nvPicPr>
        <p:blipFill>
          <a:blip r:embed="rId2"/>
          <a:srcRect t="7146" b="28777"/>
          <a:stretch>
            <a:fillRect/>
          </a:stretch>
        </p:blipFill>
        <p:spPr bwMode="auto">
          <a:xfrm>
            <a:off x="6147780" y="2640213"/>
            <a:ext cx="5621924" cy="48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" name="図 4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3" y="2377977"/>
            <a:ext cx="7759976" cy="6127225"/>
          </a:xfrm>
          <a:prstGeom prst="rect">
            <a:avLst/>
          </a:prstGeom>
        </p:spPr>
      </p:pic>
      <p:pic>
        <p:nvPicPr>
          <p:cNvPr id="414" name="図 5"/>
          <p:cNvPicPr>
            <a:picLocks noChangeAspect="1"/>
          </p:cNvPicPr>
          <p:nvPr/>
        </p:nvPicPr>
        <p:blipFill>
          <a:blip r:embed="rId4">
            <a:lum bright="10000" contrast="4000"/>
            <a:grayscl/>
          </a:blip>
          <a:srcRect t="4718" b="3720"/>
          <a:stretch>
            <a:fillRect/>
          </a:stretch>
        </p:blipFill>
        <p:spPr bwMode="auto">
          <a:xfrm>
            <a:off x="4851973" y="6260010"/>
            <a:ext cx="6985000" cy="640873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  <p:pic>
        <p:nvPicPr>
          <p:cNvPr id="415" name="コンテンツ プレースホルダ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39" y="11246084"/>
            <a:ext cx="8311253" cy="4602751"/>
          </a:xfrm>
          <a:prstGeom prst="rect">
            <a:avLst/>
          </a:prstGeom>
        </p:spPr>
      </p:pic>
      <p:sp>
        <p:nvSpPr>
          <p:cNvPr id="416" name="正方形/長方形 415"/>
          <p:cNvSpPr>
            <a:spLocks noChangeArrowheads="1"/>
          </p:cNvSpPr>
          <p:nvPr/>
        </p:nvSpPr>
        <p:spPr bwMode="auto">
          <a:xfrm rot="17731089" flipH="1">
            <a:off x="6067554" y="11581743"/>
            <a:ext cx="242887" cy="67153"/>
          </a:xfrm>
          <a:prstGeom prst="rect">
            <a:avLst/>
          </a:prstGeom>
          <a:solidFill>
            <a:srgbClr val="00FFFF">
              <a:alpha val="48000"/>
            </a:srgbClr>
          </a:solidFill>
          <a:ln w="38100" algn="ctr">
            <a:solidFill>
              <a:srgbClr val="33CCCC"/>
            </a:solidFill>
            <a:miter lim="800000"/>
            <a:headEnd/>
            <a:tailEnd/>
          </a:ln>
        </p:spPr>
        <p:txBody>
          <a:bodyPr vert="eaVert"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17" name="角丸四角形 416"/>
          <p:cNvSpPr/>
          <p:nvPr/>
        </p:nvSpPr>
        <p:spPr>
          <a:xfrm rot="1677726">
            <a:off x="7005523" y="11804768"/>
            <a:ext cx="402922" cy="67065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18" name="角丸四角形 417"/>
          <p:cNvSpPr/>
          <p:nvPr/>
        </p:nvSpPr>
        <p:spPr>
          <a:xfrm rot="755759">
            <a:off x="7194455" y="11992920"/>
            <a:ext cx="758445" cy="263568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19" name="角丸四角形 418"/>
          <p:cNvSpPr/>
          <p:nvPr/>
        </p:nvSpPr>
        <p:spPr>
          <a:xfrm rot="17500810">
            <a:off x="7524258" y="12334508"/>
            <a:ext cx="376488" cy="153053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0" name="角丸四角形 419"/>
          <p:cNvSpPr/>
          <p:nvPr/>
        </p:nvSpPr>
        <p:spPr>
          <a:xfrm>
            <a:off x="8262233" y="12024472"/>
            <a:ext cx="609539" cy="100232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1" name="角丸四角形 420"/>
          <p:cNvSpPr/>
          <p:nvPr/>
        </p:nvSpPr>
        <p:spPr>
          <a:xfrm rot="755759">
            <a:off x="8922766" y="11685785"/>
            <a:ext cx="759837" cy="264807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2" name="角丸四角形 421"/>
          <p:cNvSpPr/>
          <p:nvPr/>
        </p:nvSpPr>
        <p:spPr>
          <a:xfrm rot="21165267">
            <a:off x="9633019" y="11791634"/>
            <a:ext cx="759837" cy="263568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3" name="角丸四角形 422"/>
          <p:cNvSpPr/>
          <p:nvPr/>
        </p:nvSpPr>
        <p:spPr>
          <a:xfrm rot="4527270">
            <a:off x="4634748" y="11962954"/>
            <a:ext cx="592138" cy="258161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4" name="テキスト ボックス 30"/>
          <p:cNvSpPr txBox="1">
            <a:spLocks noChangeArrowheads="1"/>
          </p:cNvSpPr>
          <p:nvPr/>
        </p:nvSpPr>
        <p:spPr bwMode="auto">
          <a:xfrm>
            <a:off x="5792646" y="11318215"/>
            <a:ext cx="719733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用水路危険</a:t>
            </a:r>
          </a:p>
        </p:txBody>
      </p:sp>
      <p:sp>
        <p:nvSpPr>
          <p:cNvPr id="425" name="円/楕円 424"/>
          <p:cNvSpPr/>
          <p:nvPr/>
        </p:nvSpPr>
        <p:spPr>
          <a:xfrm rot="20457165">
            <a:off x="8683680" y="13503104"/>
            <a:ext cx="633526" cy="218050"/>
          </a:xfrm>
          <a:prstGeom prst="ellipse">
            <a:avLst/>
          </a:prstGeom>
          <a:solidFill>
            <a:srgbClr val="00B0F0">
              <a:alpha val="2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6" name="テキスト ボックス 6"/>
          <p:cNvSpPr txBox="1">
            <a:spLocks noChangeArrowheads="1"/>
          </p:cNvSpPr>
          <p:nvPr/>
        </p:nvSpPr>
        <p:spPr bwMode="auto">
          <a:xfrm>
            <a:off x="8722848" y="13767782"/>
            <a:ext cx="109787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浸水・冠水想定地域</a:t>
            </a:r>
          </a:p>
        </p:txBody>
      </p:sp>
      <p:sp>
        <p:nvSpPr>
          <p:cNvPr id="427" name="フリーフォーム 426"/>
          <p:cNvSpPr/>
          <p:nvPr/>
        </p:nvSpPr>
        <p:spPr>
          <a:xfrm>
            <a:off x="7443723" y="14269627"/>
            <a:ext cx="1132383" cy="434814"/>
          </a:xfrm>
          <a:custGeom>
            <a:avLst/>
            <a:gdLst>
              <a:gd name="connsiteX0" fmla="*/ 20592 w 1256861"/>
              <a:gd name="connsiteY0" fmla="*/ 0 h 865124"/>
              <a:gd name="connsiteX1" fmla="*/ 27907 w 1256861"/>
              <a:gd name="connsiteY1" fmla="*/ 168249 h 865124"/>
              <a:gd name="connsiteX2" fmla="*/ 27907 w 1256861"/>
              <a:gd name="connsiteY2" fmla="*/ 146304 h 865124"/>
              <a:gd name="connsiteX3" fmla="*/ 408297 w 1256861"/>
              <a:gd name="connsiteY3" fmla="*/ 555955 h 865124"/>
              <a:gd name="connsiteX4" fmla="*/ 576547 w 1256861"/>
              <a:gd name="connsiteY4" fmla="*/ 526694 h 865124"/>
              <a:gd name="connsiteX5" fmla="*/ 715536 w 1256861"/>
              <a:gd name="connsiteY5" fmla="*/ 863193 h 865124"/>
              <a:gd name="connsiteX6" fmla="*/ 1256861 w 1256861"/>
              <a:gd name="connsiteY6" fmla="*/ 672998 h 865124"/>
              <a:gd name="connsiteX7" fmla="*/ 1256861 w 1256861"/>
              <a:gd name="connsiteY7" fmla="*/ 672998 h 86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861" h="865124">
                <a:moveTo>
                  <a:pt x="20592" y="0"/>
                </a:moveTo>
                <a:cubicBezTo>
                  <a:pt x="23640" y="71932"/>
                  <a:pt x="26688" y="143865"/>
                  <a:pt x="27907" y="168249"/>
                </a:cubicBezTo>
                <a:cubicBezTo>
                  <a:pt x="29126" y="192633"/>
                  <a:pt x="-35491" y="81686"/>
                  <a:pt x="27907" y="146304"/>
                </a:cubicBezTo>
                <a:cubicBezTo>
                  <a:pt x="91305" y="210922"/>
                  <a:pt x="316857" y="492557"/>
                  <a:pt x="408297" y="555955"/>
                </a:cubicBezTo>
                <a:cubicBezTo>
                  <a:pt x="499737" y="619353"/>
                  <a:pt x="525341" y="475488"/>
                  <a:pt x="576547" y="526694"/>
                </a:cubicBezTo>
                <a:cubicBezTo>
                  <a:pt x="627754" y="577900"/>
                  <a:pt x="602150" y="838809"/>
                  <a:pt x="715536" y="863193"/>
                </a:cubicBezTo>
                <a:cubicBezTo>
                  <a:pt x="828922" y="887577"/>
                  <a:pt x="1256861" y="672998"/>
                  <a:pt x="1256861" y="672998"/>
                </a:cubicBezTo>
                <a:lnTo>
                  <a:pt x="1256861" y="67299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8" name="テキスト ボックス 7"/>
          <p:cNvSpPr txBox="1">
            <a:spLocks noChangeArrowheads="1"/>
          </p:cNvSpPr>
          <p:nvPr/>
        </p:nvSpPr>
        <p:spPr bwMode="auto">
          <a:xfrm>
            <a:off x="7775856" y="14252111"/>
            <a:ext cx="969388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sp>
        <p:nvSpPr>
          <p:cNvPr id="429" name="テキスト ボックス 8"/>
          <p:cNvSpPr txBox="1">
            <a:spLocks noChangeArrowheads="1"/>
          </p:cNvSpPr>
          <p:nvPr/>
        </p:nvSpPr>
        <p:spPr bwMode="auto">
          <a:xfrm>
            <a:off x="8162802" y="14715971"/>
            <a:ext cx="969388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sp>
        <p:nvSpPr>
          <p:cNvPr id="430" name="テキスト ボックス 262"/>
          <p:cNvSpPr txBox="1">
            <a:spLocks noChangeArrowheads="1"/>
          </p:cNvSpPr>
          <p:nvPr/>
        </p:nvSpPr>
        <p:spPr bwMode="auto">
          <a:xfrm>
            <a:off x="7275709" y="14573163"/>
            <a:ext cx="792088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○南グランド</a:t>
            </a:r>
          </a:p>
        </p:txBody>
      </p:sp>
      <p:pic>
        <p:nvPicPr>
          <p:cNvPr id="431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9310" y="13784350"/>
            <a:ext cx="112153" cy="11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" name="テキスト ボックス 71"/>
          <p:cNvSpPr txBox="1">
            <a:spLocks noChangeArrowheads="1"/>
          </p:cNvSpPr>
          <p:nvPr/>
        </p:nvSpPr>
        <p:spPr bwMode="auto">
          <a:xfrm>
            <a:off x="8122605" y="13910956"/>
            <a:ext cx="610345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新池公園</a:t>
            </a:r>
          </a:p>
        </p:txBody>
      </p:sp>
      <p:pic>
        <p:nvPicPr>
          <p:cNvPr id="433" name="図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62442" y="14169918"/>
            <a:ext cx="143257" cy="1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" name="図 4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98438" y="14180482"/>
            <a:ext cx="143257" cy="1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11515" y="13180235"/>
            <a:ext cx="120547" cy="1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" name="テキスト ボックス 16"/>
          <p:cNvSpPr txBox="1">
            <a:spLocks noChangeArrowheads="1"/>
          </p:cNvSpPr>
          <p:nvPr/>
        </p:nvSpPr>
        <p:spPr bwMode="auto">
          <a:xfrm>
            <a:off x="9178176" y="13262305"/>
            <a:ext cx="862942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pic>
        <p:nvPicPr>
          <p:cNvPr id="437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70896" y="12947042"/>
            <a:ext cx="111351" cy="1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" name="テキスト ボックス 71"/>
          <p:cNvSpPr txBox="1">
            <a:spLocks noChangeArrowheads="1"/>
          </p:cNvSpPr>
          <p:nvPr/>
        </p:nvSpPr>
        <p:spPr bwMode="auto">
          <a:xfrm>
            <a:off x="9421275" y="13099578"/>
            <a:ext cx="610591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池上公園</a:t>
            </a:r>
          </a:p>
        </p:txBody>
      </p:sp>
      <p:sp>
        <p:nvSpPr>
          <p:cNvPr id="439" name="テキスト ボックス 16"/>
          <p:cNvSpPr txBox="1">
            <a:spLocks noChangeArrowheads="1"/>
          </p:cNvSpPr>
          <p:nvPr/>
        </p:nvSpPr>
        <p:spPr bwMode="auto">
          <a:xfrm>
            <a:off x="9774443" y="12846058"/>
            <a:ext cx="83642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pic>
        <p:nvPicPr>
          <p:cNvPr id="440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56188" y="12830922"/>
            <a:ext cx="104230" cy="10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97651" y="12748877"/>
            <a:ext cx="97181" cy="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" name="テキスト ボックス 71"/>
          <p:cNvSpPr txBox="1">
            <a:spLocks noChangeArrowheads="1"/>
          </p:cNvSpPr>
          <p:nvPr/>
        </p:nvSpPr>
        <p:spPr bwMode="auto">
          <a:xfrm>
            <a:off x="10924571" y="12866779"/>
            <a:ext cx="885652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本地ヶ原東公園</a:t>
            </a:r>
          </a:p>
        </p:txBody>
      </p:sp>
      <p:pic>
        <p:nvPicPr>
          <p:cNvPr id="443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80043" y="12766180"/>
            <a:ext cx="97181" cy="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" name="テキスト ボックス 16"/>
          <p:cNvSpPr txBox="1">
            <a:spLocks noChangeArrowheads="1"/>
          </p:cNvSpPr>
          <p:nvPr/>
        </p:nvSpPr>
        <p:spPr bwMode="auto">
          <a:xfrm>
            <a:off x="10213882" y="12694884"/>
            <a:ext cx="102552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pic>
        <p:nvPicPr>
          <p:cNvPr id="445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39983" y="14073004"/>
            <a:ext cx="120547" cy="1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96645" y="12614235"/>
            <a:ext cx="94430" cy="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" name="テキスト ボックス 71"/>
          <p:cNvSpPr txBox="1">
            <a:spLocks noChangeArrowheads="1"/>
          </p:cNvSpPr>
          <p:nvPr/>
        </p:nvSpPr>
        <p:spPr bwMode="auto">
          <a:xfrm>
            <a:off x="9733838" y="12398335"/>
            <a:ext cx="543708" cy="200039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白山公園</a:t>
            </a:r>
          </a:p>
        </p:txBody>
      </p:sp>
      <p:sp>
        <p:nvSpPr>
          <p:cNvPr id="448" name="テキスト ボックス 262"/>
          <p:cNvSpPr txBox="1">
            <a:spLocks noChangeArrowheads="1"/>
          </p:cNvSpPr>
          <p:nvPr/>
        </p:nvSpPr>
        <p:spPr bwMode="auto">
          <a:xfrm>
            <a:off x="8669450" y="12383298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srgbClr val="FF0000"/>
                </a:solidFill>
              </a:rPr>
              <a:t>○本地原交番</a:t>
            </a:r>
          </a:p>
        </p:txBody>
      </p:sp>
      <p:pic>
        <p:nvPicPr>
          <p:cNvPr id="449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7698" y="12521474"/>
            <a:ext cx="75500" cy="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" name="テキスト ボックス 71"/>
          <p:cNvSpPr txBox="1">
            <a:spLocks noChangeArrowheads="1"/>
          </p:cNvSpPr>
          <p:nvPr/>
        </p:nvSpPr>
        <p:spPr bwMode="auto">
          <a:xfrm>
            <a:off x="8047246" y="12600115"/>
            <a:ext cx="780865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本地ヶ原公園</a:t>
            </a:r>
          </a:p>
        </p:txBody>
      </p:sp>
      <p:pic>
        <p:nvPicPr>
          <p:cNvPr id="451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39044" y="12796356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" name="テキスト ボックス 262"/>
          <p:cNvSpPr txBox="1">
            <a:spLocks noChangeArrowheads="1"/>
          </p:cNvSpPr>
          <p:nvPr/>
        </p:nvSpPr>
        <p:spPr bwMode="auto">
          <a:xfrm>
            <a:off x="7815443" y="13061761"/>
            <a:ext cx="904925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○北本地</a:t>
            </a:r>
            <a:endParaRPr lang="en-US" altLang="ja-JP" sz="700" dirty="0">
              <a:solidFill>
                <a:prstClr val="black"/>
              </a:solidFill>
            </a:endParaRPr>
          </a:p>
          <a:p>
            <a:r>
              <a:rPr lang="ja-JP" altLang="en-US" sz="700" dirty="0">
                <a:solidFill>
                  <a:prstClr val="black"/>
                </a:solidFill>
              </a:rPr>
              <a:t>ふれあい会館</a:t>
            </a:r>
          </a:p>
        </p:txBody>
      </p:sp>
      <p:sp>
        <p:nvSpPr>
          <p:cNvPr id="453" name="テキスト ボックス 22"/>
          <p:cNvSpPr txBox="1">
            <a:spLocks noChangeArrowheads="1"/>
          </p:cNvSpPr>
          <p:nvPr/>
        </p:nvSpPr>
        <p:spPr bwMode="auto">
          <a:xfrm>
            <a:off x="7364777" y="12882311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pic>
        <p:nvPicPr>
          <p:cNvPr id="454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46853" y="12974273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" name="テキスト ボックス 22"/>
          <p:cNvSpPr txBox="1">
            <a:spLocks noChangeArrowheads="1"/>
          </p:cNvSpPr>
          <p:nvPr/>
        </p:nvSpPr>
        <p:spPr bwMode="auto">
          <a:xfrm>
            <a:off x="7068502" y="13040260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sp>
        <p:nvSpPr>
          <p:cNvPr id="456" name="テキスト ボックス 71"/>
          <p:cNvSpPr txBox="1">
            <a:spLocks noChangeArrowheads="1"/>
          </p:cNvSpPr>
          <p:nvPr/>
        </p:nvSpPr>
        <p:spPr bwMode="auto">
          <a:xfrm>
            <a:off x="6753603" y="14211915"/>
            <a:ext cx="769671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本地南公園</a:t>
            </a:r>
          </a:p>
        </p:txBody>
      </p:sp>
      <p:pic>
        <p:nvPicPr>
          <p:cNvPr id="457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8664" y="14084479"/>
            <a:ext cx="109071" cy="1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" name="テキスト ボックス 71"/>
          <p:cNvSpPr txBox="1">
            <a:spLocks noChangeArrowheads="1"/>
          </p:cNvSpPr>
          <p:nvPr/>
        </p:nvSpPr>
        <p:spPr bwMode="auto">
          <a:xfrm>
            <a:off x="8148214" y="13565265"/>
            <a:ext cx="723888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池の端公園</a:t>
            </a:r>
          </a:p>
        </p:txBody>
      </p:sp>
      <p:pic>
        <p:nvPicPr>
          <p:cNvPr id="459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3733" y="13519786"/>
            <a:ext cx="109071" cy="1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" name="テキスト ボックス 26"/>
          <p:cNvSpPr txBox="1">
            <a:spLocks noChangeArrowheads="1"/>
          </p:cNvSpPr>
          <p:nvPr/>
        </p:nvSpPr>
        <p:spPr bwMode="auto">
          <a:xfrm>
            <a:off x="5798834" y="13466377"/>
            <a:ext cx="80078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cxnSp>
        <p:nvCxnSpPr>
          <p:cNvPr id="461" name="直線コネクタ 460"/>
          <p:cNvCxnSpPr/>
          <p:nvPr/>
        </p:nvCxnSpPr>
        <p:spPr>
          <a:xfrm>
            <a:off x="6454764" y="12974272"/>
            <a:ext cx="107950" cy="2745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2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6771" y="13190297"/>
            <a:ext cx="114341" cy="1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8311" y="13508094"/>
            <a:ext cx="114341" cy="1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" name="テキスト ボックス 71"/>
          <p:cNvSpPr txBox="1">
            <a:spLocks noChangeArrowheads="1"/>
          </p:cNvSpPr>
          <p:nvPr/>
        </p:nvSpPr>
        <p:spPr bwMode="auto">
          <a:xfrm>
            <a:off x="7302221" y="13500100"/>
            <a:ext cx="594507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>
                <a:solidFill>
                  <a:prstClr val="black"/>
                </a:solidFill>
              </a:rPr>
              <a:t>中畑公園</a:t>
            </a:r>
          </a:p>
        </p:txBody>
      </p:sp>
      <p:sp>
        <p:nvSpPr>
          <p:cNvPr id="465" name="テキスト ボックス 262"/>
          <p:cNvSpPr txBox="1">
            <a:spLocks noChangeArrowheads="1"/>
          </p:cNvSpPr>
          <p:nvPr/>
        </p:nvSpPr>
        <p:spPr bwMode="auto">
          <a:xfrm>
            <a:off x="6521269" y="13287234"/>
            <a:ext cx="102862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○本地ｹ原保育園</a:t>
            </a:r>
          </a:p>
        </p:txBody>
      </p:sp>
      <p:pic>
        <p:nvPicPr>
          <p:cNvPr id="466" name="Picture 80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1434" y="12986003"/>
            <a:ext cx="377561" cy="37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7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56879" y="13644132"/>
            <a:ext cx="114341" cy="1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8" name="星 5 467"/>
          <p:cNvSpPr/>
          <p:nvPr/>
        </p:nvSpPr>
        <p:spPr>
          <a:xfrm>
            <a:off x="6670788" y="13046281"/>
            <a:ext cx="116977" cy="95452"/>
          </a:xfrm>
          <a:prstGeom prst="star5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69" name="テキスト ボックス 24"/>
          <p:cNvSpPr txBox="1">
            <a:spLocks noChangeArrowheads="1"/>
          </p:cNvSpPr>
          <p:nvPr/>
        </p:nvSpPr>
        <p:spPr bwMode="auto">
          <a:xfrm>
            <a:off x="6678725" y="12990674"/>
            <a:ext cx="822737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傾いた電柱</a:t>
            </a:r>
          </a:p>
        </p:txBody>
      </p:sp>
      <p:sp>
        <p:nvSpPr>
          <p:cNvPr id="470" name="テキスト ボックス 262"/>
          <p:cNvSpPr txBox="1">
            <a:spLocks noChangeArrowheads="1"/>
          </p:cNvSpPr>
          <p:nvPr/>
        </p:nvSpPr>
        <p:spPr bwMode="auto">
          <a:xfrm>
            <a:off x="6583941" y="12655630"/>
            <a:ext cx="1039491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○本地ｹ原児童館</a:t>
            </a:r>
          </a:p>
        </p:txBody>
      </p:sp>
      <p:sp>
        <p:nvSpPr>
          <p:cNvPr id="471" name="テキスト ボックス 10"/>
          <p:cNvSpPr txBox="1">
            <a:spLocks noChangeArrowheads="1"/>
          </p:cNvSpPr>
          <p:nvPr/>
        </p:nvSpPr>
        <p:spPr bwMode="auto">
          <a:xfrm>
            <a:off x="5246713" y="13060312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sp>
        <p:nvSpPr>
          <p:cNvPr id="472" name="テキスト ボックス 20"/>
          <p:cNvSpPr txBox="1">
            <a:spLocks noChangeArrowheads="1"/>
          </p:cNvSpPr>
          <p:nvPr/>
        </p:nvSpPr>
        <p:spPr bwMode="auto">
          <a:xfrm>
            <a:off x="6094723" y="12211008"/>
            <a:ext cx="100329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sp>
        <p:nvSpPr>
          <p:cNvPr id="473" name="テキスト ボックス 28"/>
          <p:cNvSpPr txBox="1">
            <a:spLocks noChangeArrowheads="1"/>
          </p:cNvSpPr>
          <p:nvPr/>
        </p:nvSpPr>
        <p:spPr bwMode="auto">
          <a:xfrm>
            <a:off x="5868445" y="12499808"/>
            <a:ext cx="93662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pic>
        <p:nvPicPr>
          <p:cNvPr id="474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2716" y="12974273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0709" y="12902264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4684" y="12542224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0709" y="12326202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" name="テキスト ボックス 28"/>
          <p:cNvSpPr txBox="1">
            <a:spLocks noChangeArrowheads="1"/>
          </p:cNvSpPr>
          <p:nvPr/>
        </p:nvSpPr>
        <p:spPr bwMode="auto">
          <a:xfrm>
            <a:off x="6296703" y="12902266"/>
            <a:ext cx="74806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cxnSp>
        <p:nvCxnSpPr>
          <p:cNvPr id="479" name="直線コネクタ 478"/>
          <p:cNvCxnSpPr/>
          <p:nvPr/>
        </p:nvCxnSpPr>
        <p:spPr>
          <a:xfrm>
            <a:off x="6111122" y="13136663"/>
            <a:ext cx="484331" cy="133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テキスト ボックス 12"/>
          <p:cNvSpPr txBox="1">
            <a:spLocks noChangeArrowheads="1"/>
          </p:cNvSpPr>
          <p:nvPr/>
        </p:nvSpPr>
        <p:spPr bwMode="auto">
          <a:xfrm>
            <a:off x="5371417" y="14253543"/>
            <a:ext cx="93662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pic>
        <p:nvPicPr>
          <p:cNvPr id="481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27239" y="14228209"/>
            <a:ext cx="114341" cy="1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2871" y="14617531"/>
            <a:ext cx="113780" cy="11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" name="テキスト ボックス 71"/>
          <p:cNvSpPr txBox="1">
            <a:spLocks noChangeArrowheads="1"/>
          </p:cNvSpPr>
          <p:nvPr/>
        </p:nvSpPr>
        <p:spPr bwMode="auto">
          <a:xfrm>
            <a:off x="5474135" y="14641034"/>
            <a:ext cx="649396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石黒公園</a:t>
            </a:r>
          </a:p>
        </p:txBody>
      </p:sp>
      <p:sp>
        <p:nvSpPr>
          <p:cNvPr id="484" name="円/楕円 483"/>
          <p:cNvSpPr/>
          <p:nvPr/>
        </p:nvSpPr>
        <p:spPr>
          <a:xfrm rot="18286246">
            <a:off x="6438255" y="11517301"/>
            <a:ext cx="397440" cy="167713"/>
          </a:xfrm>
          <a:prstGeom prst="ellipse">
            <a:avLst/>
          </a:prstGeom>
          <a:solidFill>
            <a:srgbClr val="00B0F0">
              <a:alpha val="2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85" name="テキスト ボックス 6"/>
          <p:cNvSpPr txBox="1">
            <a:spLocks noChangeArrowheads="1"/>
          </p:cNvSpPr>
          <p:nvPr/>
        </p:nvSpPr>
        <p:spPr bwMode="auto">
          <a:xfrm>
            <a:off x="6731182" y="11337653"/>
            <a:ext cx="109787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浸水・冠水想定地域</a:t>
            </a:r>
          </a:p>
        </p:txBody>
      </p:sp>
      <p:sp>
        <p:nvSpPr>
          <p:cNvPr id="486" name="テキスト ボックス 28"/>
          <p:cNvSpPr txBox="1">
            <a:spLocks noChangeArrowheads="1"/>
          </p:cNvSpPr>
          <p:nvPr/>
        </p:nvSpPr>
        <p:spPr bwMode="auto">
          <a:xfrm>
            <a:off x="5602398" y="13278528"/>
            <a:ext cx="74806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sp>
        <p:nvSpPr>
          <p:cNvPr id="487" name="四角形吹き出し 486"/>
          <p:cNvSpPr/>
          <p:nvPr/>
        </p:nvSpPr>
        <p:spPr>
          <a:xfrm>
            <a:off x="4889349" y="13311168"/>
            <a:ext cx="809193" cy="154650"/>
          </a:xfrm>
          <a:prstGeom prst="wedgeRectCallout">
            <a:avLst>
              <a:gd name="adj1" fmla="val 141606"/>
              <a:gd name="adj2" fmla="val -82240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ja-JP" altLang="en-US" sz="700" b="1" dirty="0">
                <a:solidFill>
                  <a:schemeClr val="tx1"/>
                </a:solidFill>
              </a:rPr>
              <a:t>本地原小学校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488" name="テキスト ボックス 20"/>
          <p:cNvSpPr txBox="1">
            <a:spLocks noChangeArrowheads="1"/>
          </p:cNvSpPr>
          <p:nvPr/>
        </p:nvSpPr>
        <p:spPr bwMode="auto">
          <a:xfrm>
            <a:off x="5427118" y="12830256"/>
            <a:ext cx="6340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歩道なし</a:t>
            </a:r>
          </a:p>
        </p:txBody>
      </p:sp>
      <p:sp>
        <p:nvSpPr>
          <p:cNvPr id="489" name="テキスト ボックス 28"/>
          <p:cNvSpPr txBox="1">
            <a:spLocks noChangeArrowheads="1"/>
          </p:cNvSpPr>
          <p:nvPr/>
        </p:nvSpPr>
        <p:spPr bwMode="auto">
          <a:xfrm>
            <a:off x="9897378" y="12985395"/>
            <a:ext cx="74806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sp>
        <p:nvSpPr>
          <p:cNvPr id="490" name="テキスト ボックス 10"/>
          <p:cNvSpPr txBox="1">
            <a:spLocks noChangeArrowheads="1"/>
          </p:cNvSpPr>
          <p:nvPr/>
        </p:nvSpPr>
        <p:spPr bwMode="auto">
          <a:xfrm>
            <a:off x="9655145" y="13141949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sp>
        <p:nvSpPr>
          <p:cNvPr id="491" name="テキスト ボックス 26"/>
          <p:cNvSpPr txBox="1">
            <a:spLocks noChangeArrowheads="1"/>
          </p:cNvSpPr>
          <p:nvPr/>
        </p:nvSpPr>
        <p:spPr bwMode="auto">
          <a:xfrm>
            <a:off x="5564362" y="14414054"/>
            <a:ext cx="80078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pic>
        <p:nvPicPr>
          <p:cNvPr id="492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8704" y="11699144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4950" y="14161596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" name="テキスト ボックス 10"/>
          <p:cNvSpPr txBox="1">
            <a:spLocks noChangeArrowheads="1"/>
          </p:cNvSpPr>
          <p:nvPr/>
        </p:nvSpPr>
        <p:spPr bwMode="auto">
          <a:xfrm>
            <a:off x="5590667" y="11673962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cxnSp>
        <p:nvCxnSpPr>
          <p:cNvPr id="495" name="直線コネクタ 494"/>
          <p:cNvCxnSpPr/>
          <p:nvPr/>
        </p:nvCxnSpPr>
        <p:spPr>
          <a:xfrm flipV="1">
            <a:off x="5162216" y="12411031"/>
            <a:ext cx="5493197" cy="1942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直線コネクタ 495"/>
          <p:cNvCxnSpPr/>
          <p:nvPr/>
        </p:nvCxnSpPr>
        <p:spPr>
          <a:xfrm flipH="1">
            <a:off x="10663377" y="11998188"/>
            <a:ext cx="709645" cy="4073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テキスト ボックス 28"/>
          <p:cNvSpPr txBox="1">
            <a:spLocks noChangeArrowheads="1"/>
          </p:cNvSpPr>
          <p:nvPr/>
        </p:nvSpPr>
        <p:spPr bwMode="auto">
          <a:xfrm>
            <a:off x="11269117" y="12040572"/>
            <a:ext cx="74806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cxnSp>
        <p:nvCxnSpPr>
          <p:cNvPr id="498" name="直線コネクタ 497"/>
          <p:cNvCxnSpPr/>
          <p:nvPr/>
        </p:nvCxnSpPr>
        <p:spPr>
          <a:xfrm>
            <a:off x="6022717" y="12974272"/>
            <a:ext cx="94067" cy="1875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線コネクタ 498"/>
          <p:cNvCxnSpPr/>
          <p:nvPr/>
        </p:nvCxnSpPr>
        <p:spPr>
          <a:xfrm>
            <a:off x="5950709" y="12902266"/>
            <a:ext cx="80709" cy="657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直線コネクタ 499"/>
          <p:cNvCxnSpPr/>
          <p:nvPr/>
        </p:nvCxnSpPr>
        <p:spPr>
          <a:xfrm>
            <a:off x="5878700" y="12830256"/>
            <a:ext cx="64772" cy="1041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直線コネクタ 500"/>
          <p:cNvCxnSpPr>
            <a:stCxn id="476" idx="2"/>
          </p:cNvCxnSpPr>
          <p:nvPr/>
        </p:nvCxnSpPr>
        <p:spPr>
          <a:xfrm>
            <a:off x="5783829" y="12640516"/>
            <a:ext cx="101988" cy="174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直線コネクタ 501"/>
          <p:cNvCxnSpPr/>
          <p:nvPr/>
        </p:nvCxnSpPr>
        <p:spPr>
          <a:xfrm>
            <a:off x="6672743" y="7261722"/>
            <a:ext cx="85725" cy="1349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正方形/長方形 502"/>
          <p:cNvSpPr/>
          <p:nvPr/>
        </p:nvSpPr>
        <p:spPr>
          <a:xfrm rot="20826005">
            <a:off x="7696679" y="8230097"/>
            <a:ext cx="46038" cy="11588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4" name="正方形/長方形 503"/>
          <p:cNvSpPr/>
          <p:nvPr/>
        </p:nvSpPr>
        <p:spPr>
          <a:xfrm rot="20826005">
            <a:off x="7837969" y="8344398"/>
            <a:ext cx="52387" cy="1238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5" name="正方形/長方形 195"/>
          <p:cNvSpPr/>
          <p:nvPr/>
        </p:nvSpPr>
        <p:spPr>
          <a:xfrm rot="20826005">
            <a:off x="6673054" y="7271247"/>
            <a:ext cx="71436" cy="119062"/>
          </a:xfrm>
          <a:custGeom>
            <a:avLst/>
            <a:gdLst>
              <a:gd name="connsiteX0" fmla="*/ 0 w 45719"/>
              <a:gd name="connsiteY0" fmla="*/ 0 h 114314"/>
              <a:gd name="connsiteX1" fmla="*/ 45719 w 45719"/>
              <a:gd name="connsiteY1" fmla="*/ 0 h 114314"/>
              <a:gd name="connsiteX2" fmla="*/ 45719 w 45719"/>
              <a:gd name="connsiteY2" fmla="*/ 114314 h 114314"/>
              <a:gd name="connsiteX3" fmla="*/ 0 w 45719"/>
              <a:gd name="connsiteY3" fmla="*/ 114314 h 114314"/>
              <a:gd name="connsiteX4" fmla="*/ 0 w 45719"/>
              <a:gd name="connsiteY4" fmla="*/ 0 h 114314"/>
              <a:gd name="connsiteX0" fmla="*/ 0 w 72120"/>
              <a:gd name="connsiteY0" fmla="*/ 8610 h 114314"/>
              <a:gd name="connsiteX1" fmla="*/ 72120 w 72120"/>
              <a:gd name="connsiteY1" fmla="*/ 0 h 114314"/>
              <a:gd name="connsiteX2" fmla="*/ 72120 w 72120"/>
              <a:gd name="connsiteY2" fmla="*/ 114314 h 114314"/>
              <a:gd name="connsiteX3" fmla="*/ 26401 w 72120"/>
              <a:gd name="connsiteY3" fmla="*/ 114314 h 114314"/>
              <a:gd name="connsiteX4" fmla="*/ 0 w 72120"/>
              <a:gd name="connsiteY4" fmla="*/ 8610 h 114314"/>
              <a:gd name="connsiteX0" fmla="*/ 0 w 72120"/>
              <a:gd name="connsiteY0" fmla="*/ 12474 h 118178"/>
              <a:gd name="connsiteX1" fmla="*/ 33919 w 72120"/>
              <a:gd name="connsiteY1" fmla="*/ 0 h 118178"/>
              <a:gd name="connsiteX2" fmla="*/ 72120 w 72120"/>
              <a:gd name="connsiteY2" fmla="*/ 118178 h 118178"/>
              <a:gd name="connsiteX3" fmla="*/ 26401 w 72120"/>
              <a:gd name="connsiteY3" fmla="*/ 118178 h 118178"/>
              <a:gd name="connsiteX4" fmla="*/ 0 w 72120"/>
              <a:gd name="connsiteY4" fmla="*/ 12474 h 11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20" h="118178">
                <a:moveTo>
                  <a:pt x="0" y="12474"/>
                </a:moveTo>
                <a:lnTo>
                  <a:pt x="33919" y="0"/>
                </a:lnTo>
                <a:lnTo>
                  <a:pt x="72120" y="118178"/>
                </a:lnTo>
                <a:lnTo>
                  <a:pt x="26401" y="118178"/>
                </a:lnTo>
                <a:lnTo>
                  <a:pt x="0" y="12474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6" name="正方形/長方形 505"/>
          <p:cNvSpPr/>
          <p:nvPr/>
        </p:nvSpPr>
        <p:spPr>
          <a:xfrm rot="16359285">
            <a:off x="9236555" y="8512673"/>
            <a:ext cx="53975" cy="3270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7" name="円/楕円 506"/>
          <p:cNvSpPr/>
          <p:nvPr/>
        </p:nvSpPr>
        <p:spPr>
          <a:xfrm>
            <a:off x="10177942" y="8763498"/>
            <a:ext cx="168275" cy="146049"/>
          </a:xfrm>
          <a:prstGeom prst="ellipse">
            <a:avLst/>
          </a:prstGeom>
          <a:solidFill>
            <a:srgbClr val="00B0F0">
              <a:alpha val="51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8" name="正方形/長方形 507"/>
          <p:cNvSpPr/>
          <p:nvPr/>
        </p:nvSpPr>
        <p:spPr>
          <a:xfrm rot="3550628">
            <a:off x="10771668" y="8450760"/>
            <a:ext cx="46038" cy="20161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9" name="正方形/長方形 508"/>
          <p:cNvSpPr/>
          <p:nvPr/>
        </p:nvSpPr>
        <p:spPr>
          <a:xfrm rot="20826005">
            <a:off x="5934554" y="8084049"/>
            <a:ext cx="50801" cy="11271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0" name="正方形/長方形 509"/>
          <p:cNvSpPr/>
          <p:nvPr/>
        </p:nvSpPr>
        <p:spPr>
          <a:xfrm rot="16200000">
            <a:off x="7078348" y="8613480"/>
            <a:ext cx="44449" cy="334962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1" name="正方形/長方形 510"/>
          <p:cNvSpPr/>
          <p:nvPr/>
        </p:nvSpPr>
        <p:spPr>
          <a:xfrm rot="16517211">
            <a:off x="7538723" y="8584904"/>
            <a:ext cx="46038" cy="9842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2" name="角丸四角形 511"/>
          <p:cNvSpPr/>
          <p:nvPr/>
        </p:nvSpPr>
        <p:spPr>
          <a:xfrm rot="1098333">
            <a:off x="5971107" y="8376564"/>
            <a:ext cx="463550" cy="53891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3" name="角丸四角形 512"/>
          <p:cNvSpPr/>
          <p:nvPr/>
        </p:nvSpPr>
        <p:spPr>
          <a:xfrm rot="20788931">
            <a:off x="10382333" y="7548997"/>
            <a:ext cx="496887" cy="55475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4" name="正方形/長方形 513"/>
          <p:cNvSpPr/>
          <p:nvPr/>
        </p:nvSpPr>
        <p:spPr>
          <a:xfrm rot="16359285">
            <a:off x="8484080" y="8685710"/>
            <a:ext cx="46038" cy="16351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5" name="正方形/長方形 514"/>
          <p:cNvSpPr/>
          <p:nvPr/>
        </p:nvSpPr>
        <p:spPr>
          <a:xfrm rot="16359285">
            <a:off x="9276242" y="8714284"/>
            <a:ext cx="44449" cy="14287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6" name="正方形/長方形 515"/>
          <p:cNvSpPr/>
          <p:nvPr/>
        </p:nvSpPr>
        <p:spPr>
          <a:xfrm rot="16359285">
            <a:off x="8973824" y="8378528"/>
            <a:ext cx="46038" cy="10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7" name="正方形/長方形 516"/>
          <p:cNvSpPr/>
          <p:nvPr/>
        </p:nvSpPr>
        <p:spPr>
          <a:xfrm rot="16359285">
            <a:off x="8749987" y="8711904"/>
            <a:ext cx="46038" cy="10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8" name="円/楕円 517"/>
          <p:cNvSpPr/>
          <p:nvPr/>
        </p:nvSpPr>
        <p:spPr>
          <a:xfrm>
            <a:off x="8568217" y="8666660"/>
            <a:ext cx="144463" cy="128587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9" name="正方形/長方形 518"/>
          <p:cNvSpPr/>
          <p:nvPr/>
        </p:nvSpPr>
        <p:spPr>
          <a:xfrm rot="18822945">
            <a:off x="8341205" y="8744448"/>
            <a:ext cx="44449" cy="11112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0" name="正方形/長方形 519"/>
          <p:cNvSpPr/>
          <p:nvPr/>
        </p:nvSpPr>
        <p:spPr>
          <a:xfrm rot="18822945">
            <a:off x="8310248" y="8877004"/>
            <a:ext cx="44449" cy="936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1" name="正方形/長方形 520"/>
          <p:cNvSpPr/>
          <p:nvPr/>
        </p:nvSpPr>
        <p:spPr>
          <a:xfrm rot="19595104">
            <a:off x="8590443" y="9007972"/>
            <a:ext cx="46037" cy="1460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2" name="正方形/長方形 521"/>
          <p:cNvSpPr/>
          <p:nvPr/>
        </p:nvSpPr>
        <p:spPr>
          <a:xfrm rot="17322456">
            <a:off x="8681723" y="9145292"/>
            <a:ext cx="46038" cy="698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3" name="正方形/長方形 522"/>
          <p:cNvSpPr/>
          <p:nvPr/>
        </p:nvSpPr>
        <p:spPr>
          <a:xfrm rot="19595104">
            <a:off x="9004779" y="9274672"/>
            <a:ext cx="46038" cy="1460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4" name="正方形/長方形 523"/>
          <p:cNvSpPr/>
          <p:nvPr/>
        </p:nvSpPr>
        <p:spPr>
          <a:xfrm rot="20826005">
            <a:off x="8703154" y="9265148"/>
            <a:ext cx="46038" cy="555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5" name="正方形/長方形 524"/>
          <p:cNvSpPr/>
          <p:nvPr/>
        </p:nvSpPr>
        <p:spPr>
          <a:xfrm rot="20826005">
            <a:off x="8650768" y="9249274"/>
            <a:ext cx="46037" cy="555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6" name="円/楕円 525"/>
          <p:cNvSpPr/>
          <p:nvPr/>
        </p:nvSpPr>
        <p:spPr>
          <a:xfrm>
            <a:off x="8744742" y="9226724"/>
            <a:ext cx="276226" cy="260349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7" name="円/楕円 526"/>
          <p:cNvSpPr/>
          <p:nvPr/>
        </p:nvSpPr>
        <p:spPr>
          <a:xfrm>
            <a:off x="7099779" y="7969748"/>
            <a:ext cx="88900" cy="93662"/>
          </a:xfrm>
          <a:prstGeom prst="ellipse">
            <a:avLst/>
          </a:prstGeom>
          <a:solidFill>
            <a:schemeClr val="accent6">
              <a:lumMod val="75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8" name="正方形/長方形 527"/>
          <p:cNvSpPr/>
          <p:nvPr/>
        </p:nvSpPr>
        <p:spPr>
          <a:xfrm rot="4913773">
            <a:off x="7119623" y="7992765"/>
            <a:ext cx="50800" cy="10318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9" name="正方形/長方形 528"/>
          <p:cNvSpPr/>
          <p:nvPr/>
        </p:nvSpPr>
        <p:spPr>
          <a:xfrm rot="4913773">
            <a:off x="6589398" y="8011816"/>
            <a:ext cx="50800" cy="10318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0" name="正方形/長方形 529"/>
          <p:cNvSpPr/>
          <p:nvPr/>
        </p:nvSpPr>
        <p:spPr>
          <a:xfrm rot="4913773">
            <a:off x="7464111" y="8011817"/>
            <a:ext cx="50800" cy="10318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1" name="正方形/長方形 530"/>
          <p:cNvSpPr/>
          <p:nvPr/>
        </p:nvSpPr>
        <p:spPr>
          <a:xfrm rot="16517211">
            <a:off x="8433279" y="8922249"/>
            <a:ext cx="46038" cy="10001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2" name="正方形/長方形 531"/>
          <p:cNvSpPr/>
          <p:nvPr/>
        </p:nvSpPr>
        <p:spPr>
          <a:xfrm rot="4913773">
            <a:off x="9300055" y="7477623"/>
            <a:ext cx="46038" cy="841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3" name="正方形/長方形 532"/>
          <p:cNvSpPr/>
          <p:nvPr/>
        </p:nvSpPr>
        <p:spPr>
          <a:xfrm rot="4913773">
            <a:off x="9129399" y="7581603"/>
            <a:ext cx="44449" cy="841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4" name="正方形/長方形 533"/>
          <p:cNvSpPr/>
          <p:nvPr/>
        </p:nvSpPr>
        <p:spPr>
          <a:xfrm rot="4913773">
            <a:off x="9504843" y="7439523"/>
            <a:ext cx="46038" cy="841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5" name="円/楕円 534"/>
          <p:cNvSpPr/>
          <p:nvPr/>
        </p:nvSpPr>
        <p:spPr>
          <a:xfrm>
            <a:off x="8696805" y="11819435"/>
            <a:ext cx="88900" cy="95249"/>
          </a:xfrm>
          <a:prstGeom prst="ellipse">
            <a:avLst/>
          </a:prstGeom>
          <a:solidFill>
            <a:schemeClr val="accent6">
              <a:lumMod val="75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6" name="正方形/長方形 535"/>
          <p:cNvSpPr/>
          <p:nvPr/>
        </p:nvSpPr>
        <p:spPr>
          <a:xfrm rot="20066879">
            <a:off x="8568218" y="11249524"/>
            <a:ext cx="46037" cy="10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7" name="正方形/長方形 536"/>
          <p:cNvSpPr/>
          <p:nvPr/>
        </p:nvSpPr>
        <p:spPr>
          <a:xfrm rot="773847">
            <a:off x="8785705" y="12317911"/>
            <a:ext cx="46038" cy="9683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8" name="円/楕円 537"/>
          <p:cNvSpPr/>
          <p:nvPr/>
        </p:nvSpPr>
        <p:spPr>
          <a:xfrm>
            <a:off x="9048713" y="8453907"/>
            <a:ext cx="1185863" cy="588963"/>
          </a:xfrm>
          <a:prstGeom prst="ellipse">
            <a:avLst/>
          </a:prstGeom>
          <a:solidFill>
            <a:srgbClr val="00B0F0">
              <a:alpha val="27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9" name="テキスト ボックス 262"/>
          <p:cNvSpPr txBox="1">
            <a:spLocks noChangeArrowheads="1"/>
          </p:cNvSpPr>
          <p:nvPr/>
        </p:nvSpPr>
        <p:spPr bwMode="auto">
          <a:xfrm>
            <a:off x="7314094" y="9014322"/>
            <a:ext cx="6334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　　　　○</a:t>
            </a:r>
            <a:endParaRPr lang="en-US" altLang="ja-JP" sz="70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中部児童館</a:t>
            </a:r>
          </a:p>
        </p:txBody>
      </p:sp>
      <p:sp>
        <p:nvSpPr>
          <p:cNvPr id="540" name="テキスト ボックス 263"/>
          <p:cNvSpPr txBox="1">
            <a:spLocks noChangeArrowheads="1"/>
          </p:cNvSpPr>
          <p:nvPr/>
        </p:nvSpPr>
        <p:spPr bwMode="auto">
          <a:xfrm>
            <a:off x="7521538" y="8330888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○市立図書館</a:t>
            </a:r>
          </a:p>
        </p:txBody>
      </p:sp>
      <p:sp>
        <p:nvSpPr>
          <p:cNvPr id="541" name="テキスト ボックス 264"/>
          <p:cNvSpPr txBox="1">
            <a:spLocks noChangeArrowheads="1"/>
          </p:cNvSpPr>
          <p:nvPr/>
        </p:nvSpPr>
        <p:spPr bwMode="auto">
          <a:xfrm>
            <a:off x="7407840" y="8182130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○文化会館</a:t>
            </a:r>
          </a:p>
        </p:txBody>
      </p:sp>
      <p:sp>
        <p:nvSpPr>
          <p:cNvPr id="542" name="テキスト ボックス 265"/>
          <p:cNvSpPr txBox="1">
            <a:spLocks noChangeArrowheads="1"/>
          </p:cNvSpPr>
          <p:nvPr/>
        </p:nvSpPr>
        <p:spPr bwMode="auto">
          <a:xfrm>
            <a:off x="7039455" y="8323759"/>
            <a:ext cx="6334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中部保育園</a:t>
            </a:r>
          </a:p>
        </p:txBody>
      </p:sp>
      <p:sp>
        <p:nvSpPr>
          <p:cNvPr id="543" name="テキスト ボックス 268"/>
          <p:cNvSpPr txBox="1">
            <a:spLocks noChangeArrowheads="1"/>
          </p:cNvSpPr>
          <p:nvPr/>
        </p:nvSpPr>
        <p:spPr bwMode="auto">
          <a:xfrm>
            <a:off x="7544281" y="6999787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○尾張旭駅</a:t>
            </a:r>
          </a:p>
        </p:txBody>
      </p:sp>
      <p:pic>
        <p:nvPicPr>
          <p:cNvPr id="544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58655" y="774829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" name="図 28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20676" y="8671423"/>
            <a:ext cx="59532" cy="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" name="図 28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58743" y="12224247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" name="図 28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3480" y="12376647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" name="図 27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7168" y="7688790"/>
            <a:ext cx="87281" cy="8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9" name="図 27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6350" y="723159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" name="図 28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8192" y="7330779"/>
            <a:ext cx="76994" cy="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1" name="図 28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9943" y="7795121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" name="テキスト ボックス 291"/>
          <p:cNvSpPr txBox="1">
            <a:spLocks noChangeArrowheads="1"/>
          </p:cNvSpPr>
          <p:nvPr/>
        </p:nvSpPr>
        <p:spPr bwMode="auto">
          <a:xfrm>
            <a:off x="5636535" y="7130312"/>
            <a:ext cx="431766" cy="180415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35995" tIns="35995" rIns="3599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石川公園</a:t>
            </a:r>
          </a:p>
        </p:txBody>
      </p:sp>
      <p:sp>
        <p:nvSpPr>
          <p:cNvPr id="553" name="テキスト ボックス 292"/>
          <p:cNvSpPr txBox="1">
            <a:spLocks noChangeArrowheads="1"/>
          </p:cNvSpPr>
          <p:nvPr/>
        </p:nvSpPr>
        <p:spPr bwMode="auto">
          <a:xfrm>
            <a:off x="5524573" y="7828460"/>
            <a:ext cx="543708" cy="190227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45712" rIns="91425" bIns="35995">
            <a:spAutoFit/>
          </a:bodyPr>
          <a:lstStyle/>
          <a:p>
            <a:r>
              <a:rPr lang="ja-JP" altLang="en-US" sz="700" b="1">
                <a:latin typeface="ＭＳ ゴシック" pitchFamily="49" charset="-128"/>
                <a:ea typeface="ＭＳ ゴシック" pitchFamily="49" charset="-128"/>
              </a:rPr>
              <a:t>西向公園</a:t>
            </a:r>
          </a:p>
        </p:txBody>
      </p:sp>
      <p:sp>
        <p:nvSpPr>
          <p:cNvPr id="554" name="テキスト ボックス 293"/>
          <p:cNvSpPr txBox="1">
            <a:spLocks noChangeArrowheads="1"/>
          </p:cNvSpPr>
          <p:nvPr/>
        </p:nvSpPr>
        <p:spPr bwMode="auto">
          <a:xfrm>
            <a:off x="5985355" y="7488737"/>
            <a:ext cx="543708" cy="180415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35995" rIns="9142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東向公園</a:t>
            </a:r>
          </a:p>
        </p:txBody>
      </p:sp>
      <p:sp>
        <p:nvSpPr>
          <p:cNvPr id="555" name="テキスト ボックス 294"/>
          <p:cNvSpPr txBox="1">
            <a:spLocks noChangeArrowheads="1"/>
          </p:cNvSpPr>
          <p:nvPr/>
        </p:nvSpPr>
        <p:spPr bwMode="auto">
          <a:xfrm>
            <a:off x="6370274" y="7048723"/>
            <a:ext cx="521534" cy="180415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35995" tIns="35995" rIns="3599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五反田公園</a:t>
            </a:r>
          </a:p>
        </p:txBody>
      </p:sp>
      <p:sp>
        <p:nvSpPr>
          <p:cNvPr id="556" name="テキスト ボックス 296"/>
          <p:cNvSpPr txBox="1">
            <a:spLocks noChangeArrowheads="1"/>
          </p:cNvSpPr>
          <p:nvPr/>
        </p:nvSpPr>
        <p:spPr bwMode="auto">
          <a:xfrm>
            <a:off x="8041168" y="7325224"/>
            <a:ext cx="902781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○尾張旭幹部交番</a:t>
            </a:r>
          </a:p>
        </p:txBody>
      </p:sp>
      <p:sp>
        <p:nvSpPr>
          <p:cNvPr id="557" name="テキスト ボックス 297"/>
          <p:cNvSpPr txBox="1">
            <a:spLocks noChangeArrowheads="1"/>
          </p:cNvSpPr>
          <p:nvPr/>
        </p:nvSpPr>
        <p:spPr bwMode="auto">
          <a:xfrm>
            <a:off x="8166580" y="7480799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○商工会館</a:t>
            </a:r>
          </a:p>
        </p:txBody>
      </p:sp>
      <p:sp>
        <p:nvSpPr>
          <p:cNvPr id="558" name="テキスト ボックス 298"/>
          <p:cNvSpPr txBox="1">
            <a:spLocks noChangeArrowheads="1"/>
          </p:cNvSpPr>
          <p:nvPr/>
        </p:nvSpPr>
        <p:spPr bwMode="auto">
          <a:xfrm>
            <a:off x="7688188" y="7211048"/>
            <a:ext cx="543708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市民会館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59" name="テキスト ボックス 299"/>
          <p:cNvSpPr txBox="1">
            <a:spLocks noChangeArrowheads="1"/>
          </p:cNvSpPr>
          <p:nvPr/>
        </p:nvSpPr>
        <p:spPr bwMode="auto">
          <a:xfrm>
            <a:off x="7680806" y="7376022"/>
            <a:ext cx="6334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総合体育館</a:t>
            </a:r>
          </a:p>
        </p:txBody>
      </p:sp>
      <p:sp>
        <p:nvSpPr>
          <p:cNvPr id="560" name="正方形/長方形 3"/>
          <p:cNvSpPr>
            <a:spLocks noChangeArrowheads="1"/>
          </p:cNvSpPr>
          <p:nvPr/>
        </p:nvSpPr>
        <p:spPr bwMode="auto">
          <a:xfrm>
            <a:off x="6639209" y="8004672"/>
            <a:ext cx="99254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中央公民館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勤労青少年ホーム○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61" name="テキスト ボックス 300"/>
          <p:cNvSpPr txBox="1">
            <a:spLocks noChangeArrowheads="1"/>
          </p:cNvSpPr>
          <p:nvPr/>
        </p:nvSpPr>
        <p:spPr bwMode="auto">
          <a:xfrm>
            <a:off x="6485419" y="10854235"/>
            <a:ext cx="90278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　　　　○</a:t>
            </a:r>
            <a:endParaRPr lang="en-US" altLang="ja-JP" sz="70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稲葉老人憩いの家</a:t>
            </a:r>
          </a:p>
        </p:txBody>
      </p:sp>
      <p:sp>
        <p:nvSpPr>
          <p:cNvPr id="562" name="テキスト ボックス 301"/>
          <p:cNvSpPr txBox="1">
            <a:spLocks noChangeArrowheads="1"/>
          </p:cNvSpPr>
          <p:nvPr/>
        </p:nvSpPr>
        <p:spPr bwMode="auto">
          <a:xfrm>
            <a:off x="7957628" y="10486062"/>
            <a:ext cx="99254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中央通老人憩いの家</a:t>
            </a:r>
          </a:p>
        </p:txBody>
      </p:sp>
      <p:sp>
        <p:nvSpPr>
          <p:cNvPr id="563" name="テキスト ボックス 302"/>
          <p:cNvSpPr txBox="1">
            <a:spLocks noChangeArrowheads="1"/>
          </p:cNvSpPr>
          <p:nvPr/>
        </p:nvSpPr>
        <p:spPr bwMode="auto">
          <a:xfrm>
            <a:off x="8118954" y="10730412"/>
            <a:ext cx="992549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○宮浦会館</a:t>
            </a:r>
          </a:p>
        </p:txBody>
      </p:sp>
      <p:sp>
        <p:nvSpPr>
          <p:cNvPr id="564" name="テキスト ボックス 303"/>
          <p:cNvSpPr txBox="1">
            <a:spLocks noChangeArrowheads="1"/>
          </p:cNvSpPr>
          <p:nvPr/>
        </p:nvSpPr>
        <p:spPr bwMode="auto">
          <a:xfrm>
            <a:off x="8323742" y="7407773"/>
            <a:ext cx="1351622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○中部老人憩いの家</a:t>
            </a:r>
          </a:p>
        </p:txBody>
      </p:sp>
      <p:sp>
        <p:nvSpPr>
          <p:cNvPr id="565" name="テキスト ボックス 304"/>
          <p:cNvSpPr txBox="1">
            <a:spLocks noChangeArrowheads="1"/>
          </p:cNvSpPr>
          <p:nvPr/>
        </p:nvSpPr>
        <p:spPr bwMode="auto">
          <a:xfrm>
            <a:off x="5271807" y="7918643"/>
            <a:ext cx="108231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ともえ老人憩いの家○</a:t>
            </a:r>
          </a:p>
        </p:txBody>
      </p:sp>
      <p:sp>
        <p:nvSpPr>
          <p:cNvPr id="566" name="テキスト ボックス 305"/>
          <p:cNvSpPr txBox="1">
            <a:spLocks noChangeArrowheads="1"/>
          </p:cNvSpPr>
          <p:nvPr/>
        </p:nvSpPr>
        <p:spPr bwMode="auto">
          <a:xfrm>
            <a:off x="10055706" y="9654086"/>
            <a:ext cx="376987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雨池</a:t>
            </a:r>
          </a:p>
        </p:txBody>
      </p:sp>
      <p:sp>
        <p:nvSpPr>
          <p:cNvPr id="567" name="円/楕円 243"/>
          <p:cNvSpPr/>
          <p:nvPr/>
        </p:nvSpPr>
        <p:spPr>
          <a:xfrm rot="20779962">
            <a:off x="9344505" y="7642721"/>
            <a:ext cx="712787" cy="287338"/>
          </a:xfrm>
          <a:prstGeom prst="ellipse">
            <a:avLst/>
          </a:prstGeom>
          <a:solidFill>
            <a:srgbClr val="00B0F0">
              <a:alpha val="27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68" name="円/楕円 567"/>
          <p:cNvSpPr/>
          <p:nvPr/>
        </p:nvSpPr>
        <p:spPr>
          <a:xfrm>
            <a:off x="8775477" y="10321659"/>
            <a:ext cx="2800350" cy="1112455"/>
          </a:xfrm>
          <a:prstGeom prst="ellipse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69" name="テキスト ボックス 6"/>
          <p:cNvSpPr txBox="1">
            <a:spLocks noChangeArrowheads="1"/>
          </p:cNvSpPr>
          <p:nvPr/>
        </p:nvSpPr>
        <p:spPr bwMode="auto">
          <a:xfrm>
            <a:off x="9331803" y="10887573"/>
            <a:ext cx="992549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矢田川氾濫想定地域</a:t>
            </a:r>
          </a:p>
        </p:txBody>
      </p:sp>
      <p:sp>
        <p:nvSpPr>
          <p:cNvPr id="570" name="テキスト ボックス 6"/>
          <p:cNvSpPr txBox="1">
            <a:spLocks noChangeArrowheads="1"/>
          </p:cNvSpPr>
          <p:nvPr/>
        </p:nvSpPr>
        <p:spPr bwMode="auto">
          <a:xfrm>
            <a:off x="9086835" y="8816114"/>
            <a:ext cx="992549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浸水・冠水想定地域</a:t>
            </a:r>
          </a:p>
        </p:txBody>
      </p:sp>
      <p:sp>
        <p:nvSpPr>
          <p:cNvPr id="571" name="テキスト ボックス 6"/>
          <p:cNvSpPr txBox="1">
            <a:spLocks noChangeArrowheads="1"/>
          </p:cNvSpPr>
          <p:nvPr/>
        </p:nvSpPr>
        <p:spPr bwMode="auto">
          <a:xfrm rot="-680282">
            <a:off x="9489731" y="7646800"/>
            <a:ext cx="6334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浸水・冠水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想定地域</a:t>
            </a:r>
          </a:p>
        </p:txBody>
      </p:sp>
      <p:pic>
        <p:nvPicPr>
          <p:cNvPr id="572" name="Picture 305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3226" y="7330778"/>
            <a:ext cx="5032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" name="テキスト ボックス 274"/>
          <p:cNvSpPr txBox="1">
            <a:spLocks noChangeArrowheads="1"/>
          </p:cNvSpPr>
          <p:nvPr/>
        </p:nvSpPr>
        <p:spPr bwMode="auto">
          <a:xfrm>
            <a:off x="6648930" y="7756994"/>
            <a:ext cx="447675" cy="180415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35995" tIns="35995" rIns="3599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旭中学校</a:t>
            </a:r>
          </a:p>
        </p:txBody>
      </p:sp>
      <p:pic>
        <p:nvPicPr>
          <p:cNvPr id="574" name="Picture 306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62263" y="9036491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" name="テキスト ボックス 273"/>
          <p:cNvSpPr txBox="1">
            <a:spLocks noChangeArrowheads="1"/>
          </p:cNvSpPr>
          <p:nvPr/>
        </p:nvSpPr>
        <p:spPr bwMode="auto">
          <a:xfrm>
            <a:off x="10177942" y="9323092"/>
            <a:ext cx="432593" cy="180415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35995" tIns="35995" rIns="35995" bIns="35995">
            <a:spAutoFit/>
          </a:bodyPr>
          <a:lstStyle/>
          <a:p>
            <a:r>
              <a:rPr lang="ja-JP" altLang="en-US" sz="700" b="1">
                <a:latin typeface="ＭＳ ゴシック" pitchFamily="49" charset="-128"/>
                <a:ea typeface="ＭＳ ゴシック" pitchFamily="49" charset="-128"/>
              </a:rPr>
              <a:t>東中学校</a:t>
            </a:r>
          </a:p>
        </p:txBody>
      </p:sp>
      <p:pic>
        <p:nvPicPr>
          <p:cNvPr id="576" name="Picture 307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2438" y="8601274"/>
            <a:ext cx="5032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7" name="テキスト ボックス 272"/>
          <p:cNvSpPr txBox="1">
            <a:spLocks noChangeArrowheads="1"/>
          </p:cNvSpPr>
          <p:nvPr/>
        </p:nvSpPr>
        <p:spPr bwMode="auto">
          <a:xfrm>
            <a:off x="7801454" y="8914312"/>
            <a:ext cx="457201" cy="180415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35995" tIns="35995" rIns="3599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旭小学校</a:t>
            </a:r>
          </a:p>
        </p:txBody>
      </p:sp>
      <p:pic>
        <p:nvPicPr>
          <p:cNvPr id="578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64767" y="7984035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81534" y="9946184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0630" y="6936285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1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06768" y="781179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2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37604" y="11673330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80880" y="9609539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71243" y="8270944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38320" y="7727599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80416" y="7743417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13471" y="7647484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47600" y="7451914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9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3349" y="7104748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8571" y="7022803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1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34853" y="6595156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2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83703" y="9355636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344961" y="7895077"/>
            <a:ext cx="115124" cy="1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5029" y="8680947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68418" y="8723811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6" name="テキスト ボックス 6"/>
          <p:cNvSpPr txBox="1">
            <a:spLocks noChangeArrowheads="1"/>
          </p:cNvSpPr>
          <p:nvPr/>
        </p:nvSpPr>
        <p:spPr bwMode="auto">
          <a:xfrm>
            <a:off x="5812270" y="8468208"/>
            <a:ext cx="62866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道狭い注意</a:t>
            </a:r>
          </a:p>
        </p:txBody>
      </p:sp>
      <p:sp>
        <p:nvSpPr>
          <p:cNvPr id="597" name="テキスト ボックス 6"/>
          <p:cNvSpPr txBox="1">
            <a:spLocks noChangeArrowheads="1"/>
          </p:cNvSpPr>
          <p:nvPr/>
        </p:nvSpPr>
        <p:spPr bwMode="auto">
          <a:xfrm>
            <a:off x="7732757" y="10473619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sp>
        <p:nvSpPr>
          <p:cNvPr id="598" name="テキスト ボックス 6"/>
          <p:cNvSpPr txBox="1">
            <a:spLocks noChangeArrowheads="1"/>
          </p:cNvSpPr>
          <p:nvPr/>
        </p:nvSpPr>
        <p:spPr bwMode="auto">
          <a:xfrm>
            <a:off x="9471608" y="8681711"/>
            <a:ext cx="449132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道狭い</a:t>
            </a:r>
          </a:p>
        </p:txBody>
      </p:sp>
      <p:sp>
        <p:nvSpPr>
          <p:cNvPr id="599" name="テキスト ボックス 6"/>
          <p:cNvSpPr txBox="1">
            <a:spLocks noChangeArrowheads="1"/>
          </p:cNvSpPr>
          <p:nvPr/>
        </p:nvSpPr>
        <p:spPr bwMode="auto">
          <a:xfrm>
            <a:off x="9665871" y="7329192"/>
            <a:ext cx="77935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歩道なし道狭い</a:t>
            </a:r>
          </a:p>
        </p:txBody>
      </p:sp>
      <p:sp>
        <p:nvSpPr>
          <p:cNvPr id="600" name="テキスト ボックス 6"/>
          <p:cNvSpPr txBox="1">
            <a:spLocks noChangeArrowheads="1"/>
          </p:cNvSpPr>
          <p:nvPr/>
        </p:nvSpPr>
        <p:spPr bwMode="auto">
          <a:xfrm>
            <a:off x="8253005" y="8004673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車出入注意</a:t>
            </a:r>
          </a:p>
        </p:txBody>
      </p:sp>
      <p:sp>
        <p:nvSpPr>
          <p:cNvPr id="601" name="角丸四角形 600"/>
          <p:cNvSpPr/>
          <p:nvPr/>
        </p:nvSpPr>
        <p:spPr>
          <a:xfrm rot="4735514">
            <a:off x="6979581" y="7280626"/>
            <a:ext cx="518248" cy="68459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02" name="テキスト ボックス 6"/>
          <p:cNvSpPr txBox="1">
            <a:spLocks noChangeArrowheads="1"/>
          </p:cNvSpPr>
          <p:nvPr/>
        </p:nvSpPr>
        <p:spPr bwMode="auto">
          <a:xfrm>
            <a:off x="7177409" y="7425250"/>
            <a:ext cx="514854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歩道なし</a:t>
            </a:r>
          </a:p>
        </p:txBody>
      </p:sp>
      <p:pic>
        <p:nvPicPr>
          <p:cNvPr id="603" name="図 2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67036" y="7883338"/>
            <a:ext cx="263589" cy="1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" name="図 2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84799" y="10034918"/>
            <a:ext cx="263589" cy="1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" name="テキスト ボックス 6"/>
          <p:cNvSpPr txBox="1">
            <a:spLocks noChangeArrowheads="1"/>
          </p:cNvSpPr>
          <p:nvPr/>
        </p:nvSpPr>
        <p:spPr bwMode="auto">
          <a:xfrm>
            <a:off x="7645039" y="10121605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車出入注意</a:t>
            </a:r>
          </a:p>
        </p:txBody>
      </p:sp>
      <p:pic>
        <p:nvPicPr>
          <p:cNvPr id="606" name="図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48789" y="9918340"/>
            <a:ext cx="162241" cy="1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7" name="図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34855" y="7872392"/>
            <a:ext cx="154529" cy="1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8" name="正方形/長方形 232"/>
          <p:cNvSpPr>
            <a:spLocks noChangeArrowheads="1"/>
          </p:cNvSpPr>
          <p:nvPr/>
        </p:nvSpPr>
        <p:spPr bwMode="auto">
          <a:xfrm>
            <a:off x="9611204" y="10439898"/>
            <a:ext cx="992549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○環境事業センター</a:t>
            </a:r>
          </a:p>
        </p:txBody>
      </p:sp>
      <p:sp>
        <p:nvSpPr>
          <p:cNvPr id="609" name="テキスト ボックス 6"/>
          <p:cNvSpPr txBox="1">
            <a:spLocks noChangeArrowheads="1"/>
          </p:cNvSpPr>
          <p:nvPr/>
        </p:nvSpPr>
        <p:spPr bwMode="auto">
          <a:xfrm>
            <a:off x="10211354" y="8787280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sp>
        <p:nvSpPr>
          <p:cNvPr id="610" name="正方形/長方形 609"/>
          <p:cNvSpPr/>
          <p:nvPr/>
        </p:nvSpPr>
        <p:spPr>
          <a:xfrm rot="17819191">
            <a:off x="5983874" y="8245261"/>
            <a:ext cx="63500" cy="1460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11" name="正方形/長方形 610"/>
          <p:cNvSpPr/>
          <p:nvPr/>
        </p:nvSpPr>
        <p:spPr>
          <a:xfrm rot="18541202">
            <a:off x="6405971" y="8459764"/>
            <a:ext cx="46038" cy="1079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12" name="正方形/長方形 611"/>
          <p:cNvSpPr/>
          <p:nvPr/>
        </p:nvSpPr>
        <p:spPr>
          <a:xfrm rot="18372883">
            <a:off x="10516874" y="8362654"/>
            <a:ext cx="60325" cy="16986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13" name="円/楕円 612"/>
          <p:cNvSpPr/>
          <p:nvPr/>
        </p:nvSpPr>
        <p:spPr>
          <a:xfrm>
            <a:off x="5751100" y="4954752"/>
            <a:ext cx="198437" cy="156804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14" name="円/楕円 260"/>
          <p:cNvSpPr>
            <a:spLocks noChangeArrowheads="1"/>
          </p:cNvSpPr>
          <p:nvPr/>
        </p:nvSpPr>
        <p:spPr bwMode="auto">
          <a:xfrm rot="-1654194">
            <a:off x="5444579" y="4533203"/>
            <a:ext cx="164357" cy="268952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15" name="円/楕円 260"/>
          <p:cNvSpPr/>
          <p:nvPr/>
        </p:nvSpPr>
        <p:spPr>
          <a:xfrm>
            <a:off x="5070259" y="5823476"/>
            <a:ext cx="383492" cy="205021"/>
          </a:xfrm>
          <a:prstGeom prst="ellipse">
            <a:avLst/>
          </a:prstGeom>
          <a:solidFill>
            <a:srgbClr val="00B0F0">
              <a:alpha val="51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pic>
        <p:nvPicPr>
          <p:cNvPr id="616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4772" y="5054477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29858" y="5364444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" name="正方形/長方形 187"/>
          <p:cNvSpPr>
            <a:spLocks noChangeArrowheads="1"/>
          </p:cNvSpPr>
          <p:nvPr/>
        </p:nvSpPr>
        <p:spPr bwMode="auto">
          <a:xfrm rot="-320138">
            <a:off x="4951978" y="6232821"/>
            <a:ext cx="147849" cy="119287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19" name="テキスト ボックス 22"/>
          <p:cNvSpPr txBox="1">
            <a:spLocks noChangeArrowheads="1"/>
          </p:cNvSpPr>
          <p:nvPr/>
        </p:nvSpPr>
        <p:spPr bwMode="auto">
          <a:xfrm>
            <a:off x="4925699" y="6233821"/>
            <a:ext cx="630246" cy="20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墓石注意</a:t>
            </a:r>
          </a:p>
        </p:txBody>
      </p:sp>
      <p:sp>
        <p:nvSpPr>
          <p:cNvPr id="620" name="テキスト ボックス 22"/>
          <p:cNvSpPr txBox="1">
            <a:spLocks noChangeArrowheads="1"/>
          </p:cNvSpPr>
          <p:nvPr/>
        </p:nvSpPr>
        <p:spPr bwMode="auto">
          <a:xfrm>
            <a:off x="5295161" y="5557938"/>
            <a:ext cx="83000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12" rIns="0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スカイワード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pPr algn="r"/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○あさひ</a:t>
            </a:r>
          </a:p>
        </p:txBody>
      </p:sp>
      <p:sp>
        <p:nvSpPr>
          <p:cNvPr id="621" name="角丸四角形 620"/>
          <p:cNvSpPr/>
          <p:nvPr/>
        </p:nvSpPr>
        <p:spPr>
          <a:xfrm rot="21118797">
            <a:off x="4662221" y="3745320"/>
            <a:ext cx="127589" cy="332995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2" name="角丸四角形 621"/>
          <p:cNvSpPr/>
          <p:nvPr/>
        </p:nvSpPr>
        <p:spPr>
          <a:xfrm rot="19502132">
            <a:off x="2724877" y="3242689"/>
            <a:ext cx="652464" cy="160561"/>
          </a:xfrm>
          <a:prstGeom prst="roundRect">
            <a:avLst/>
          </a:prstGeom>
          <a:solidFill>
            <a:schemeClr val="accent6">
              <a:lumMod val="50000"/>
              <a:alpha val="51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3" name="角丸四角形 622"/>
          <p:cNvSpPr/>
          <p:nvPr/>
        </p:nvSpPr>
        <p:spPr>
          <a:xfrm rot="17818179">
            <a:off x="4794706" y="3201663"/>
            <a:ext cx="179260" cy="92663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4" name="角丸四角形 623"/>
          <p:cNvSpPr/>
          <p:nvPr/>
        </p:nvSpPr>
        <p:spPr>
          <a:xfrm rot="16518525">
            <a:off x="3418001" y="4051439"/>
            <a:ext cx="222902" cy="151403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5" name="角丸四角形 624"/>
          <p:cNvSpPr/>
          <p:nvPr/>
        </p:nvSpPr>
        <p:spPr>
          <a:xfrm rot="21398245">
            <a:off x="3987655" y="3758364"/>
            <a:ext cx="121145" cy="13418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6" name="角丸四角形 625"/>
          <p:cNvSpPr/>
          <p:nvPr/>
        </p:nvSpPr>
        <p:spPr>
          <a:xfrm rot="19688529">
            <a:off x="2553998" y="4302174"/>
            <a:ext cx="232433" cy="13775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pic>
        <p:nvPicPr>
          <p:cNvPr id="627" name="図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3124" y="4754018"/>
            <a:ext cx="103632" cy="1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8" name="テキスト ボックス 262"/>
          <p:cNvSpPr txBox="1">
            <a:spLocks noChangeArrowheads="1"/>
          </p:cNvSpPr>
          <p:nvPr/>
        </p:nvSpPr>
        <p:spPr bwMode="auto">
          <a:xfrm>
            <a:off x="5080204" y="6372643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○城山野球場</a:t>
            </a:r>
          </a:p>
        </p:txBody>
      </p:sp>
      <p:sp>
        <p:nvSpPr>
          <p:cNvPr id="629" name="テキスト ボックス 262"/>
          <p:cNvSpPr txBox="1">
            <a:spLocks noChangeArrowheads="1"/>
          </p:cNvSpPr>
          <p:nvPr/>
        </p:nvSpPr>
        <p:spPr bwMode="auto">
          <a:xfrm>
            <a:off x="5564094" y="6496432"/>
            <a:ext cx="45394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○旭城</a:t>
            </a:r>
          </a:p>
        </p:txBody>
      </p:sp>
      <p:sp>
        <p:nvSpPr>
          <p:cNvPr id="630" name="テキスト ボックス 262"/>
          <p:cNvSpPr txBox="1">
            <a:spLocks noChangeArrowheads="1"/>
          </p:cNvSpPr>
          <p:nvPr/>
        </p:nvSpPr>
        <p:spPr bwMode="auto">
          <a:xfrm>
            <a:off x="7256632" y="6490869"/>
            <a:ext cx="857897" cy="41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　　尾張旭市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保健福祉センター</a:t>
            </a:r>
          </a:p>
        </p:txBody>
      </p:sp>
      <p:pic>
        <p:nvPicPr>
          <p:cNvPr id="631" name="Picture 69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53751" y="4837277"/>
            <a:ext cx="426551" cy="4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" name="円/楕円 260"/>
          <p:cNvSpPr>
            <a:spLocks noChangeArrowheads="1"/>
          </p:cNvSpPr>
          <p:nvPr/>
        </p:nvSpPr>
        <p:spPr bwMode="auto">
          <a:xfrm rot="21328268">
            <a:off x="4080512" y="7405008"/>
            <a:ext cx="209776" cy="397159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33" name="角丸四角形 632"/>
          <p:cNvSpPr/>
          <p:nvPr/>
        </p:nvSpPr>
        <p:spPr>
          <a:xfrm>
            <a:off x="2646758" y="6484218"/>
            <a:ext cx="158520" cy="188336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4" name="角丸四角形 633"/>
          <p:cNvSpPr/>
          <p:nvPr/>
        </p:nvSpPr>
        <p:spPr>
          <a:xfrm rot="3627704">
            <a:off x="2308418" y="6291800"/>
            <a:ext cx="141100" cy="131214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5" name="角丸四角形 634"/>
          <p:cNvSpPr/>
          <p:nvPr/>
        </p:nvSpPr>
        <p:spPr>
          <a:xfrm rot="18921112">
            <a:off x="2490041" y="6087998"/>
            <a:ext cx="323849" cy="24577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6" name="角丸四角形 635"/>
          <p:cNvSpPr/>
          <p:nvPr/>
        </p:nvSpPr>
        <p:spPr>
          <a:xfrm>
            <a:off x="3234622" y="5923884"/>
            <a:ext cx="158520" cy="94166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7" name="角丸四角形 636"/>
          <p:cNvSpPr/>
          <p:nvPr/>
        </p:nvSpPr>
        <p:spPr>
          <a:xfrm>
            <a:off x="3475403" y="5922548"/>
            <a:ext cx="79260" cy="103633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8" name="円/楕円 260"/>
          <p:cNvSpPr>
            <a:spLocks noChangeArrowheads="1"/>
          </p:cNvSpPr>
          <p:nvPr/>
        </p:nvSpPr>
        <p:spPr bwMode="auto">
          <a:xfrm rot="-1654194">
            <a:off x="3384698" y="5344099"/>
            <a:ext cx="138829" cy="265331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39" name="角丸四角形 638"/>
          <p:cNvSpPr/>
          <p:nvPr/>
        </p:nvSpPr>
        <p:spPr>
          <a:xfrm>
            <a:off x="3210192" y="5555639"/>
            <a:ext cx="158520" cy="94166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40" name="テキスト ボックス 12"/>
          <p:cNvSpPr txBox="1">
            <a:spLocks noChangeArrowheads="1"/>
          </p:cNvSpPr>
          <p:nvPr/>
        </p:nvSpPr>
        <p:spPr bwMode="auto">
          <a:xfrm>
            <a:off x="3543054" y="5549648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車速度注意</a:t>
            </a:r>
          </a:p>
        </p:txBody>
      </p:sp>
      <p:pic>
        <p:nvPicPr>
          <p:cNvPr id="641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3814" y="7660098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2" name="図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3154" y="5762523"/>
            <a:ext cx="146302" cy="1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42780" y="5179431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" name="テキスト ボックス 6"/>
          <p:cNvSpPr txBox="1">
            <a:spLocks noChangeArrowheads="1"/>
          </p:cNvSpPr>
          <p:nvPr/>
        </p:nvSpPr>
        <p:spPr bwMode="auto">
          <a:xfrm>
            <a:off x="3606769" y="6688849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sp>
        <p:nvSpPr>
          <p:cNvPr id="645" name="テキスト ボックス 6"/>
          <p:cNvSpPr txBox="1">
            <a:spLocks noChangeArrowheads="1"/>
          </p:cNvSpPr>
          <p:nvPr/>
        </p:nvSpPr>
        <p:spPr bwMode="auto">
          <a:xfrm>
            <a:off x="4062765" y="6057673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sp>
        <p:nvSpPr>
          <p:cNvPr id="646" name="テキスト ボックス 6"/>
          <p:cNvSpPr txBox="1">
            <a:spLocks noChangeArrowheads="1"/>
          </p:cNvSpPr>
          <p:nvPr/>
        </p:nvSpPr>
        <p:spPr bwMode="auto">
          <a:xfrm>
            <a:off x="5104377" y="5976132"/>
            <a:ext cx="813013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地震時決壊注意</a:t>
            </a:r>
          </a:p>
        </p:txBody>
      </p:sp>
      <p:sp>
        <p:nvSpPr>
          <p:cNvPr id="647" name="円/楕円 646"/>
          <p:cNvSpPr/>
          <p:nvPr/>
        </p:nvSpPr>
        <p:spPr>
          <a:xfrm rot="8369209">
            <a:off x="7069543" y="6387637"/>
            <a:ext cx="239568" cy="128314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48" name="テキスト ボックス 311"/>
          <p:cNvSpPr txBox="1">
            <a:spLocks noChangeArrowheads="1"/>
          </p:cNvSpPr>
          <p:nvPr/>
        </p:nvSpPr>
        <p:spPr bwMode="auto">
          <a:xfrm>
            <a:off x="3620565" y="5516883"/>
            <a:ext cx="427662" cy="59862"/>
          </a:xfrm>
          <a:prstGeom prst="rect">
            <a:avLst/>
          </a:prstGeom>
          <a:solidFill>
            <a:srgbClr val="FF0000">
              <a:alpha val="4901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endParaRPr lang="ja-JP" altLang="en-US" sz="700" dirty="0">
              <a:latin typeface="Calibri" pitchFamily="34" charset="0"/>
            </a:endParaRPr>
          </a:p>
        </p:txBody>
      </p:sp>
      <p:sp>
        <p:nvSpPr>
          <p:cNvPr id="649" name="角丸四角形 648"/>
          <p:cNvSpPr/>
          <p:nvPr/>
        </p:nvSpPr>
        <p:spPr>
          <a:xfrm>
            <a:off x="3211536" y="2683160"/>
            <a:ext cx="169336" cy="46394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pic>
        <p:nvPicPr>
          <p:cNvPr id="650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66355" y="6214763"/>
            <a:ext cx="86316" cy="8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1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7466" y="6830383"/>
            <a:ext cx="96014" cy="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2" name="テキスト ボックス 44"/>
          <p:cNvSpPr txBox="1">
            <a:spLocks noChangeArrowheads="1"/>
          </p:cNvSpPr>
          <p:nvPr/>
        </p:nvSpPr>
        <p:spPr bwMode="auto">
          <a:xfrm>
            <a:off x="5276815" y="5210087"/>
            <a:ext cx="696341" cy="206827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latin typeface="Calibri" pitchFamily="34" charset="0"/>
              </a:rPr>
              <a:t>城山小学校</a:t>
            </a:r>
          </a:p>
        </p:txBody>
      </p:sp>
      <p:sp>
        <p:nvSpPr>
          <p:cNvPr id="653" name="円/楕円 652"/>
          <p:cNvSpPr/>
          <p:nvPr/>
        </p:nvSpPr>
        <p:spPr>
          <a:xfrm rot="9795177">
            <a:off x="6694175" y="6325384"/>
            <a:ext cx="239568" cy="9451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pic>
        <p:nvPicPr>
          <p:cNvPr id="654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2297" y="6223606"/>
            <a:ext cx="107596" cy="10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" name="正方形/長方形 48"/>
          <p:cNvSpPr/>
          <p:nvPr/>
        </p:nvSpPr>
        <p:spPr>
          <a:xfrm rot="20066252" flipH="1">
            <a:off x="3379885" y="7900399"/>
            <a:ext cx="215901" cy="138683"/>
          </a:xfrm>
          <a:prstGeom prst="rect">
            <a:avLst/>
          </a:prstGeom>
          <a:solidFill>
            <a:srgbClr val="7030A0">
              <a:alpha val="47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56" name="正方形/長方形 48"/>
          <p:cNvSpPr>
            <a:spLocks noChangeArrowheads="1"/>
          </p:cNvSpPr>
          <p:nvPr/>
        </p:nvSpPr>
        <p:spPr bwMode="auto">
          <a:xfrm rot="21360530" flipH="1">
            <a:off x="5119561" y="7241620"/>
            <a:ext cx="215901" cy="138682"/>
          </a:xfrm>
          <a:prstGeom prst="rect">
            <a:avLst/>
          </a:prstGeom>
          <a:solidFill>
            <a:srgbClr val="7030A0">
              <a:alpha val="47058"/>
            </a:srgbClr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57" name="円/楕円 260"/>
          <p:cNvSpPr>
            <a:spLocks noChangeArrowheads="1"/>
          </p:cNvSpPr>
          <p:nvPr/>
        </p:nvSpPr>
        <p:spPr bwMode="auto">
          <a:xfrm rot="-1023572">
            <a:off x="4853986" y="6191925"/>
            <a:ext cx="162709" cy="356976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58" name="テキスト ボックス 262"/>
          <p:cNvSpPr txBox="1">
            <a:spLocks noChangeArrowheads="1"/>
          </p:cNvSpPr>
          <p:nvPr/>
        </p:nvSpPr>
        <p:spPr bwMode="auto">
          <a:xfrm>
            <a:off x="4212665" y="7046350"/>
            <a:ext cx="115464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越前老人いこいの家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　　○</a:t>
            </a:r>
          </a:p>
        </p:txBody>
      </p:sp>
      <p:pic>
        <p:nvPicPr>
          <p:cNvPr id="659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9419" y="6505753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" name="テキスト ボックス 311"/>
          <p:cNvSpPr txBox="1">
            <a:spLocks noChangeArrowheads="1"/>
          </p:cNvSpPr>
          <p:nvPr/>
        </p:nvSpPr>
        <p:spPr bwMode="auto">
          <a:xfrm rot="21371750">
            <a:off x="3587307" y="5255870"/>
            <a:ext cx="355474" cy="68178"/>
          </a:xfrm>
          <a:prstGeom prst="rect">
            <a:avLst/>
          </a:prstGeom>
          <a:solidFill>
            <a:srgbClr val="FF0000">
              <a:alpha val="4901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endParaRPr lang="ja-JP" altLang="en-US" sz="700" dirty="0">
              <a:latin typeface="Calibri" pitchFamily="34" charset="0"/>
            </a:endParaRPr>
          </a:p>
        </p:txBody>
      </p:sp>
      <p:sp>
        <p:nvSpPr>
          <p:cNvPr id="661" name="テキスト ボックス 12"/>
          <p:cNvSpPr txBox="1">
            <a:spLocks noChangeArrowheads="1"/>
          </p:cNvSpPr>
          <p:nvPr/>
        </p:nvSpPr>
        <p:spPr bwMode="auto">
          <a:xfrm>
            <a:off x="3404656" y="5075791"/>
            <a:ext cx="59821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朝　車多い</a:t>
            </a:r>
          </a:p>
        </p:txBody>
      </p:sp>
      <p:pic>
        <p:nvPicPr>
          <p:cNvPr id="662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20486" y="6216783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55" y="5734530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86" y="6107058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2" y="6932904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24" y="6784492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90" y="7788402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8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9693" y="6820401"/>
            <a:ext cx="112856" cy="11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9" name="テキスト ボックス 262"/>
          <p:cNvSpPr txBox="1">
            <a:spLocks noChangeArrowheads="1"/>
          </p:cNvSpPr>
          <p:nvPr/>
        </p:nvSpPr>
        <p:spPr bwMode="auto">
          <a:xfrm>
            <a:off x="4363258" y="6591570"/>
            <a:ext cx="80280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　　○</a:t>
            </a:r>
          </a:p>
          <a:p>
            <a:r>
              <a:rPr lang="ja-JP" altLang="en-US" sz="700" dirty="0">
                <a:latin typeface="Calibri" pitchFamily="34" charset="0"/>
              </a:rPr>
              <a:t>茅ｹ池保育園</a:t>
            </a:r>
            <a:endParaRPr lang="en-US" altLang="ja-JP" sz="700" dirty="0">
              <a:latin typeface="Calibri" pitchFamily="34" charset="0"/>
            </a:endParaRPr>
          </a:p>
        </p:txBody>
      </p:sp>
      <p:sp>
        <p:nvSpPr>
          <p:cNvPr id="670" name="テキスト ボックス 262"/>
          <p:cNvSpPr txBox="1">
            <a:spLocks noChangeArrowheads="1"/>
          </p:cNvSpPr>
          <p:nvPr/>
        </p:nvSpPr>
        <p:spPr bwMode="auto">
          <a:xfrm>
            <a:off x="4227757" y="5681621"/>
            <a:ext cx="73194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　　　　○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平子児童館</a:t>
            </a:r>
          </a:p>
        </p:txBody>
      </p:sp>
      <p:sp>
        <p:nvSpPr>
          <p:cNvPr id="671" name="テキスト ボックス 6"/>
          <p:cNvSpPr txBox="1">
            <a:spLocks noChangeArrowheads="1"/>
          </p:cNvSpPr>
          <p:nvPr/>
        </p:nvSpPr>
        <p:spPr bwMode="auto">
          <a:xfrm>
            <a:off x="5887657" y="5434799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pic>
        <p:nvPicPr>
          <p:cNvPr id="672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7869" y="5490429"/>
            <a:ext cx="86316" cy="8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25" y="7144864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21" y="8108977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62905" y="4208541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12981" y="3648514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7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21707" y="5306718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8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63258" y="5146605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9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8257" y="5249813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29858" y="5869518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1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88711" y="5440698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2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31374" y="7387647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2802" y="7727565"/>
            <a:ext cx="62108" cy="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68188" y="7696674"/>
            <a:ext cx="62587" cy="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701" y="6933259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" name="角丸四角形 685"/>
          <p:cNvSpPr/>
          <p:nvPr/>
        </p:nvSpPr>
        <p:spPr>
          <a:xfrm rot="1521031">
            <a:off x="5865256" y="3569612"/>
            <a:ext cx="297806" cy="92765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角丸四角形 686"/>
          <p:cNvSpPr/>
          <p:nvPr/>
        </p:nvSpPr>
        <p:spPr>
          <a:xfrm rot="3550414">
            <a:off x="5532952" y="4586352"/>
            <a:ext cx="181310" cy="83911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角丸四角形 687"/>
          <p:cNvSpPr/>
          <p:nvPr/>
        </p:nvSpPr>
        <p:spPr>
          <a:xfrm rot="19672836">
            <a:off x="6044504" y="4396226"/>
            <a:ext cx="297806" cy="94678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角丸四角形 688"/>
          <p:cNvSpPr/>
          <p:nvPr/>
        </p:nvSpPr>
        <p:spPr>
          <a:xfrm rot="3725227">
            <a:off x="5654823" y="4175427"/>
            <a:ext cx="13451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角丸四角形 689"/>
          <p:cNvSpPr/>
          <p:nvPr/>
        </p:nvSpPr>
        <p:spPr>
          <a:xfrm rot="19958564">
            <a:off x="6932251" y="4444903"/>
            <a:ext cx="297806" cy="61534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角丸四角形 690"/>
          <p:cNvSpPr/>
          <p:nvPr/>
        </p:nvSpPr>
        <p:spPr>
          <a:xfrm rot="19823460">
            <a:off x="6174084" y="4696252"/>
            <a:ext cx="252252" cy="81079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角丸四角形 691"/>
          <p:cNvSpPr/>
          <p:nvPr/>
        </p:nvSpPr>
        <p:spPr>
          <a:xfrm rot="19812089">
            <a:off x="5907460" y="4126021"/>
            <a:ext cx="101798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角丸四角形 692"/>
          <p:cNvSpPr/>
          <p:nvPr/>
        </p:nvSpPr>
        <p:spPr>
          <a:xfrm rot="18406267">
            <a:off x="6405303" y="4308496"/>
            <a:ext cx="267296" cy="51957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角丸四角形 693"/>
          <p:cNvSpPr/>
          <p:nvPr/>
        </p:nvSpPr>
        <p:spPr>
          <a:xfrm rot="19720423">
            <a:off x="4829228" y="4539533"/>
            <a:ext cx="235047" cy="78103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角丸四角形 694"/>
          <p:cNvSpPr/>
          <p:nvPr/>
        </p:nvSpPr>
        <p:spPr>
          <a:xfrm rot="3141511">
            <a:off x="6715944" y="4336751"/>
            <a:ext cx="1896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角丸四角形 695"/>
          <p:cNvSpPr/>
          <p:nvPr/>
        </p:nvSpPr>
        <p:spPr>
          <a:xfrm rot="20007869">
            <a:off x="7022745" y="4318589"/>
            <a:ext cx="105394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角丸四角形 696"/>
          <p:cNvSpPr/>
          <p:nvPr/>
        </p:nvSpPr>
        <p:spPr>
          <a:xfrm rot="17109063">
            <a:off x="6339382" y="4529670"/>
            <a:ext cx="169652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角丸四角形 697"/>
          <p:cNvSpPr/>
          <p:nvPr/>
        </p:nvSpPr>
        <p:spPr>
          <a:xfrm rot="19823460">
            <a:off x="5897493" y="4980107"/>
            <a:ext cx="396096" cy="81246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角丸四角形 698"/>
          <p:cNvSpPr/>
          <p:nvPr/>
        </p:nvSpPr>
        <p:spPr>
          <a:xfrm rot="19823460">
            <a:off x="6247202" y="4981261"/>
            <a:ext cx="83970" cy="7894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角丸四角形 699"/>
          <p:cNvSpPr/>
          <p:nvPr/>
        </p:nvSpPr>
        <p:spPr>
          <a:xfrm rot="20449848">
            <a:off x="5971395" y="5129256"/>
            <a:ext cx="144832" cy="62017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角丸四角形 700"/>
          <p:cNvSpPr/>
          <p:nvPr/>
        </p:nvSpPr>
        <p:spPr>
          <a:xfrm rot="5015998">
            <a:off x="6790724" y="5898722"/>
            <a:ext cx="212228" cy="95453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角丸四角形 701"/>
          <p:cNvSpPr/>
          <p:nvPr/>
        </p:nvSpPr>
        <p:spPr>
          <a:xfrm rot="5028511">
            <a:off x="6303474" y="5675850"/>
            <a:ext cx="222699" cy="101958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角丸四角形 702"/>
          <p:cNvSpPr/>
          <p:nvPr/>
        </p:nvSpPr>
        <p:spPr>
          <a:xfrm rot="3541019">
            <a:off x="5945688" y="5229203"/>
            <a:ext cx="104697" cy="70526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角丸四角形 703"/>
          <p:cNvSpPr/>
          <p:nvPr/>
        </p:nvSpPr>
        <p:spPr>
          <a:xfrm rot="3550414">
            <a:off x="6185631" y="4837658"/>
            <a:ext cx="168506" cy="91003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角丸四角形 704"/>
          <p:cNvSpPr/>
          <p:nvPr/>
        </p:nvSpPr>
        <p:spPr>
          <a:xfrm rot="4489314">
            <a:off x="6506155" y="5924502"/>
            <a:ext cx="10054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pic>
        <p:nvPicPr>
          <p:cNvPr id="706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1787" y="5841125"/>
            <a:ext cx="96014" cy="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" name="角丸四角形 706"/>
          <p:cNvSpPr/>
          <p:nvPr/>
        </p:nvSpPr>
        <p:spPr>
          <a:xfrm rot="1417984">
            <a:off x="6460295" y="6066299"/>
            <a:ext cx="197780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角丸四角形 707"/>
          <p:cNvSpPr/>
          <p:nvPr/>
        </p:nvSpPr>
        <p:spPr>
          <a:xfrm rot="1365149">
            <a:off x="6691719" y="6032693"/>
            <a:ext cx="63527" cy="44224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円/楕円 708"/>
          <p:cNvSpPr/>
          <p:nvPr/>
        </p:nvSpPr>
        <p:spPr>
          <a:xfrm rot="9795177">
            <a:off x="7008527" y="6244540"/>
            <a:ext cx="239568" cy="9451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10" name="角丸四角形 709"/>
          <p:cNvSpPr/>
          <p:nvPr/>
        </p:nvSpPr>
        <p:spPr>
          <a:xfrm rot="3114646">
            <a:off x="6985192" y="6363745"/>
            <a:ext cx="55555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角丸四角形 710"/>
          <p:cNvSpPr/>
          <p:nvPr/>
        </p:nvSpPr>
        <p:spPr>
          <a:xfrm rot="4934510">
            <a:off x="5451656" y="4912131"/>
            <a:ext cx="6909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角丸四角形 711"/>
          <p:cNvSpPr/>
          <p:nvPr/>
        </p:nvSpPr>
        <p:spPr>
          <a:xfrm rot="16923130">
            <a:off x="5298562" y="4288936"/>
            <a:ext cx="146358" cy="70734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角丸四角形 712"/>
          <p:cNvSpPr/>
          <p:nvPr/>
        </p:nvSpPr>
        <p:spPr>
          <a:xfrm>
            <a:off x="5607808" y="4773808"/>
            <a:ext cx="9163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円/楕円 713"/>
          <p:cNvSpPr/>
          <p:nvPr/>
        </p:nvSpPr>
        <p:spPr>
          <a:xfrm rot="19342211">
            <a:off x="4141547" y="3625615"/>
            <a:ext cx="504284" cy="626095"/>
          </a:xfrm>
          <a:prstGeom prst="ellipse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5" name="角丸四角形 714"/>
          <p:cNvSpPr/>
          <p:nvPr/>
        </p:nvSpPr>
        <p:spPr>
          <a:xfrm rot="15769687" flipV="1">
            <a:off x="5062588" y="4791814"/>
            <a:ext cx="516873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角丸四角形 715"/>
          <p:cNvSpPr/>
          <p:nvPr/>
        </p:nvSpPr>
        <p:spPr>
          <a:xfrm rot="20375578">
            <a:off x="5072487" y="4505891"/>
            <a:ext cx="244384" cy="67804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円/楕円 716"/>
          <p:cNvSpPr/>
          <p:nvPr/>
        </p:nvSpPr>
        <p:spPr>
          <a:xfrm rot="2937161">
            <a:off x="5788171" y="4629766"/>
            <a:ext cx="211577" cy="259139"/>
          </a:xfrm>
          <a:prstGeom prst="ellipse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テキスト ボックス 72"/>
          <p:cNvSpPr txBox="1">
            <a:spLocks noChangeArrowheads="1"/>
          </p:cNvSpPr>
          <p:nvPr/>
        </p:nvSpPr>
        <p:spPr bwMode="auto">
          <a:xfrm>
            <a:off x="4957191" y="4587453"/>
            <a:ext cx="633476" cy="200039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b="1" dirty="0">
                <a:latin typeface="Calibri" pitchFamily="34" charset="0"/>
              </a:rPr>
              <a:t>長池上公園</a:t>
            </a:r>
          </a:p>
        </p:txBody>
      </p:sp>
      <p:sp>
        <p:nvSpPr>
          <p:cNvPr id="719" name="角丸四角形 718"/>
          <p:cNvSpPr/>
          <p:nvPr/>
        </p:nvSpPr>
        <p:spPr>
          <a:xfrm rot="3983286">
            <a:off x="5132781" y="4836315"/>
            <a:ext cx="19777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角丸四角形 719"/>
          <p:cNvSpPr/>
          <p:nvPr/>
        </p:nvSpPr>
        <p:spPr>
          <a:xfrm rot="3141511">
            <a:off x="4699251" y="4401146"/>
            <a:ext cx="66491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角丸四角形 720"/>
          <p:cNvSpPr/>
          <p:nvPr/>
        </p:nvSpPr>
        <p:spPr>
          <a:xfrm rot="3141511">
            <a:off x="4758395" y="4482807"/>
            <a:ext cx="57595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角丸四角形 721"/>
          <p:cNvSpPr/>
          <p:nvPr/>
        </p:nvSpPr>
        <p:spPr>
          <a:xfrm rot="19674711">
            <a:off x="4536841" y="4277680"/>
            <a:ext cx="117652" cy="76859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テキスト ボックス 12"/>
          <p:cNvSpPr txBox="1">
            <a:spLocks noChangeArrowheads="1"/>
          </p:cNvSpPr>
          <p:nvPr/>
        </p:nvSpPr>
        <p:spPr bwMode="auto">
          <a:xfrm>
            <a:off x="4219293" y="3760572"/>
            <a:ext cx="59821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ブロック塀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　等が多い</a:t>
            </a:r>
          </a:p>
        </p:txBody>
      </p:sp>
      <p:sp>
        <p:nvSpPr>
          <p:cNvPr id="724" name="角丸四角形 723"/>
          <p:cNvSpPr/>
          <p:nvPr/>
        </p:nvSpPr>
        <p:spPr>
          <a:xfrm rot="20378341">
            <a:off x="4965060" y="5235683"/>
            <a:ext cx="72045" cy="84321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角丸四角形 724"/>
          <p:cNvSpPr/>
          <p:nvPr/>
        </p:nvSpPr>
        <p:spPr>
          <a:xfrm rot="20601709">
            <a:off x="4649813" y="5408500"/>
            <a:ext cx="267295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角丸四角形 725"/>
          <p:cNvSpPr/>
          <p:nvPr/>
        </p:nvSpPr>
        <p:spPr>
          <a:xfrm>
            <a:off x="4997345" y="5335709"/>
            <a:ext cx="60932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角丸四角形 726"/>
          <p:cNvSpPr/>
          <p:nvPr/>
        </p:nvSpPr>
        <p:spPr>
          <a:xfrm rot="20363649">
            <a:off x="4359646" y="5527702"/>
            <a:ext cx="2389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角丸四角形 727"/>
          <p:cNvSpPr/>
          <p:nvPr/>
        </p:nvSpPr>
        <p:spPr>
          <a:xfrm rot="4516846">
            <a:off x="4311706" y="5507066"/>
            <a:ext cx="136699" cy="622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角丸四角形 728"/>
          <p:cNvSpPr/>
          <p:nvPr/>
        </p:nvSpPr>
        <p:spPr>
          <a:xfrm rot="19625645">
            <a:off x="4123580" y="5687487"/>
            <a:ext cx="65938" cy="96742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角丸四角形 729"/>
          <p:cNvSpPr/>
          <p:nvPr/>
        </p:nvSpPr>
        <p:spPr>
          <a:xfrm rot="20326615">
            <a:off x="4241341" y="5621640"/>
            <a:ext cx="112733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角丸四角形 730"/>
          <p:cNvSpPr/>
          <p:nvPr/>
        </p:nvSpPr>
        <p:spPr>
          <a:xfrm rot="21439380">
            <a:off x="3444655" y="5321350"/>
            <a:ext cx="245714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角丸四角形 731"/>
          <p:cNvSpPr/>
          <p:nvPr/>
        </p:nvSpPr>
        <p:spPr>
          <a:xfrm>
            <a:off x="3748738" y="5305554"/>
            <a:ext cx="20850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角丸四角形 732"/>
          <p:cNvSpPr/>
          <p:nvPr/>
        </p:nvSpPr>
        <p:spPr>
          <a:xfrm rot="21439380">
            <a:off x="3297299" y="5187631"/>
            <a:ext cx="191690" cy="51403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角丸四角形 733"/>
          <p:cNvSpPr/>
          <p:nvPr/>
        </p:nvSpPr>
        <p:spPr>
          <a:xfrm rot="3752504">
            <a:off x="3550540" y="4841298"/>
            <a:ext cx="332155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角丸四角形 734"/>
          <p:cNvSpPr/>
          <p:nvPr/>
        </p:nvSpPr>
        <p:spPr>
          <a:xfrm rot="3752504">
            <a:off x="4197964" y="4927327"/>
            <a:ext cx="2105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角丸四角形 735"/>
          <p:cNvSpPr/>
          <p:nvPr/>
        </p:nvSpPr>
        <p:spPr>
          <a:xfrm rot="3832368">
            <a:off x="4447027" y="5112722"/>
            <a:ext cx="55328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角丸四角形 736"/>
          <p:cNvSpPr/>
          <p:nvPr/>
        </p:nvSpPr>
        <p:spPr>
          <a:xfrm rot="3752504">
            <a:off x="4475852" y="5297195"/>
            <a:ext cx="2105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円/楕円 260"/>
          <p:cNvSpPr>
            <a:spLocks noChangeArrowheads="1"/>
          </p:cNvSpPr>
          <p:nvPr/>
        </p:nvSpPr>
        <p:spPr bwMode="auto">
          <a:xfrm rot="-1654194">
            <a:off x="4278306" y="4955975"/>
            <a:ext cx="215901" cy="345947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739" name="角丸四角形 738"/>
          <p:cNvSpPr/>
          <p:nvPr/>
        </p:nvSpPr>
        <p:spPr>
          <a:xfrm rot="3752504">
            <a:off x="4639150" y="5696808"/>
            <a:ext cx="2105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テキスト ボックス 311"/>
          <p:cNvSpPr txBox="1">
            <a:spLocks noChangeArrowheads="1"/>
          </p:cNvSpPr>
          <p:nvPr/>
        </p:nvSpPr>
        <p:spPr bwMode="auto">
          <a:xfrm rot="3592163">
            <a:off x="6011219" y="5697335"/>
            <a:ext cx="256254" cy="76630"/>
          </a:xfrm>
          <a:prstGeom prst="rect">
            <a:avLst/>
          </a:prstGeom>
          <a:solidFill>
            <a:srgbClr val="FF0000">
              <a:alpha val="4901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endParaRPr lang="ja-JP" altLang="en-US" sz="700" dirty="0">
              <a:latin typeface="Calibri" pitchFamily="34" charset="0"/>
            </a:endParaRPr>
          </a:p>
        </p:txBody>
      </p:sp>
      <p:sp>
        <p:nvSpPr>
          <p:cNvPr id="741" name="角丸四角形 740"/>
          <p:cNvSpPr/>
          <p:nvPr/>
        </p:nvSpPr>
        <p:spPr>
          <a:xfrm rot="4314018">
            <a:off x="4764919" y="5909566"/>
            <a:ext cx="195711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角丸四角形 741"/>
          <p:cNvSpPr/>
          <p:nvPr/>
        </p:nvSpPr>
        <p:spPr>
          <a:xfrm rot="5400000" flipV="1">
            <a:off x="4839557" y="6088047"/>
            <a:ext cx="105063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角丸四角形 742"/>
          <p:cNvSpPr/>
          <p:nvPr/>
        </p:nvSpPr>
        <p:spPr>
          <a:xfrm rot="4314018">
            <a:off x="5153888" y="6978741"/>
            <a:ext cx="64127" cy="44178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角丸四角形 743"/>
          <p:cNvSpPr/>
          <p:nvPr/>
        </p:nvSpPr>
        <p:spPr>
          <a:xfrm rot="4314018">
            <a:off x="5221330" y="7424845"/>
            <a:ext cx="228098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角丸四角形 744"/>
          <p:cNvSpPr/>
          <p:nvPr/>
        </p:nvSpPr>
        <p:spPr>
          <a:xfrm rot="4706380">
            <a:off x="5386298" y="7770241"/>
            <a:ext cx="88480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角丸四角形 745"/>
          <p:cNvSpPr/>
          <p:nvPr/>
        </p:nvSpPr>
        <p:spPr>
          <a:xfrm rot="7911167">
            <a:off x="4312220" y="6768743"/>
            <a:ext cx="11803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角丸四角形 746"/>
          <p:cNvSpPr/>
          <p:nvPr/>
        </p:nvSpPr>
        <p:spPr>
          <a:xfrm rot="6890803">
            <a:off x="4362827" y="6598637"/>
            <a:ext cx="279832" cy="83994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角丸四角形 747"/>
          <p:cNvSpPr/>
          <p:nvPr/>
        </p:nvSpPr>
        <p:spPr>
          <a:xfrm rot="4739822">
            <a:off x="4479168" y="6353922"/>
            <a:ext cx="169417" cy="63539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テキスト ボックス 12"/>
          <p:cNvSpPr txBox="1">
            <a:spLocks noChangeArrowheads="1"/>
          </p:cNvSpPr>
          <p:nvPr/>
        </p:nvSpPr>
        <p:spPr bwMode="auto">
          <a:xfrm>
            <a:off x="4869127" y="6633302"/>
            <a:ext cx="53890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道幅狭い</a:t>
            </a:r>
          </a:p>
        </p:txBody>
      </p:sp>
      <p:sp>
        <p:nvSpPr>
          <p:cNvPr id="750" name="角丸四角形 749"/>
          <p:cNvSpPr/>
          <p:nvPr/>
        </p:nvSpPr>
        <p:spPr>
          <a:xfrm rot="20632714">
            <a:off x="3609676" y="7269221"/>
            <a:ext cx="139154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角丸四角形 750"/>
          <p:cNvSpPr/>
          <p:nvPr/>
        </p:nvSpPr>
        <p:spPr>
          <a:xfrm rot="9629507" flipV="1">
            <a:off x="4052251" y="7102284"/>
            <a:ext cx="87380" cy="52385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pic>
        <p:nvPicPr>
          <p:cNvPr id="752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31097" y="7136311"/>
            <a:ext cx="106123" cy="1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" name="角丸四角形 752"/>
          <p:cNvSpPr/>
          <p:nvPr/>
        </p:nvSpPr>
        <p:spPr>
          <a:xfrm rot="20601515">
            <a:off x="7017999" y="6030752"/>
            <a:ext cx="197780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pic>
        <p:nvPicPr>
          <p:cNvPr id="754" name="図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43024" y="6044599"/>
            <a:ext cx="146302" cy="1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5" name="角丸四角形 754"/>
          <p:cNvSpPr/>
          <p:nvPr/>
        </p:nvSpPr>
        <p:spPr>
          <a:xfrm rot="4956260">
            <a:off x="6894631" y="6055526"/>
            <a:ext cx="100424" cy="52258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pic>
        <p:nvPicPr>
          <p:cNvPr id="756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8830" y="6052730"/>
            <a:ext cx="96014" cy="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" name="角丸四角形 756"/>
          <p:cNvSpPr/>
          <p:nvPr/>
        </p:nvSpPr>
        <p:spPr>
          <a:xfrm rot="5710290">
            <a:off x="7726300" y="5813729"/>
            <a:ext cx="86712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テキスト ボックス 311"/>
          <p:cNvSpPr txBox="1">
            <a:spLocks noChangeArrowheads="1"/>
          </p:cNvSpPr>
          <p:nvPr/>
        </p:nvSpPr>
        <p:spPr bwMode="auto">
          <a:xfrm rot="4480972">
            <a:off x="4767451" y="6308238"/>
            <a:ext cx="347807" cy="207727"/>
          </a:xfrm>
          <a:prstGeom prst="rect">
            <a:avLst/>
          </a:prstGeom>
          <a:solidFill>
            <a:srgbClr val="FF0000">
              <a:alpha val="4901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endParaRPr lang="ja-JP" altLang="en-US" sz="700" dirty="0">
              <a:latin typeface="Calibri" pitchFamily="34" charset="0"/>
            </a:endParaRPr>
          </a:p>
        </p:txBody>
      </p:sp>
      <p:sp>
        <p:nvSpPr>
          <p:cNvPr id="759" name="正方形/長方形 758"/>
          <p:cNvSpPr/>
          <p:nvPr/>
        </p:nvSpPr>
        <p:spPr>
          <a:xfrm flipH="1">
            <a:off x="11146425" y="2963392"/>
            <a:ext cx="357188" cy="220901"/>
          </a:xfrm>
          <a:prstGeom prst="rect">
            <a:avLst/>
          </a:prstGeom>
          <a:solidFill>
            <a:srgbClr val="FFFF00">
              <a:alpha val="47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0" name="正方形/長方形 759"/>
          <p:cNvSpPr/>
          <p:nvPr/>
        </p:nvSpPr>
        <p:spPr>
          <a:xfrm flipH="1">
            <a:off x="10552599" y="2930659"/>
            <a:ext cx="71438" cy="276124"/>
          </a:xfrm>
          <a:prstGeom prst="rect">
            <a:avLst/>
          </a:prstGeom>
          <a:solidFill>
            <a:srgbClr val="FFFF00">
              <a:alpha val="47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1" name="テキスト ボックス 16"/>
          <p:cNvSpPr txBox="1">
            <a:spLocks noChangeArrowheads="1"/>
          </p:cNvSpPr>
          <p:nvPr/>
        </p:nvSpPr>
        <p:spPr bwMode="auto">
          <a:xfrm>
            <a:off x="10425880" y="3084386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有刺鉄線注意</a:t>
            </a:r>
          </a:p>
        </p:txBody>
      </p:sp>
      <p:sp>
        <p:nvSpPr>
          <p:cNvPr id="762" name="テキスト ボックス 18"/>
          <p:cNvSpPr txBox="1">
            <a:spLocks noChangeArrowheads="1"/>
          </p:cNvSpPr>
          <p:nvPr/>
        </p:nvSpPr>
        <p:spPr bwMode="auto">
          <a:xfrm>
            <a:off x="11124100" y="3017391"/>
            <a:ext cx="53890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高い石垣</a:t>
            </a:r>
          </a:p>
        </p:txBody>
      </p:sp>
      <p:sp>
        <p:nvSpPr>
          <p:cNvPr id="763" name="正方形/長方形 762"/>
          <p:cNvSpPr/>
          <p:nvPr/>
        </p:nvSpPr>
        <p:spPr>
          <a:xfrm flipH="1">
            <a:off x="10552599" y="3525132"/>
            <a:ext cx="571500" cy="607478"/>
          </a:xfrm>
          <a:prstGeom prst="rect">
            <a:avLst/>
          </a:prstGeom>
          <a:solidFill>
            <a:srgbClr val="FFFF00">
              <a:alpha val="47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4" name="テキスト ボックス 20"/>
          <p:cNvSpPr txBox="1">
            <a:spLocks noChangeArrowheads="1"/>
          </p:cNvSpPr>
          <p:nvPr/>
        </p:nvSpPr>
        <p:spPr bwMode="auto">
          <a:xfrm>
            <a:off x="10569811" y="3782131"/>
            <a:ext cx="567754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ブロック塀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が多い</a:t>
            </a:r>
          </a:p>
        </p:txBody>
      </p:sp>
      <p:sp>
        <p:nvSpPr>
          <p:cNvPr id="765" name="円/楕円 764"/>
          <p:cNvSpPr/>
          <p:nvPr/>
        </p:nvSpPr>
        <p:spPr>
          <a:xfrm flipH="1">
            <a:off x="9735639" y="4295121"/>
            <a:ext cx="285750" cy="246671"/>
          </a:xfrm>
          <a:prstGeom prst="ellipse">
            <a:avLst/>
          </a:prstGeom>
          <a:solidFill>
            <a:schemeClr val="accent6">
              <a:lumMod val="75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6" name="角丸四角形 765"/>
          <p:cNvSpPr/>
          <p:nvPr/>
        </p:nvSpPr>
        <p:spPr>
          <a:xfrm rot="5727330" flipH="1">
            <a:off x="11080340" y="4504111"/>
            <a:ext cx="369889" cy="84682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7" name="テキスト ボックス 28"/>
          <p:cNvSpPr txBox="1">
            <a:spLocks noChangeArrowheads="1"/>
          </p:cNvSpPr>
          <p:nvPr/>
        </p:nvSpPr>
        <p:spPr bwMode="auto">
          <a:xfrm>
            <a:off x="11176182" y="4558183"/>
            <a:ext cx="529282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道せまい</a:t>
            </a:r>
          </a:p>
        </p:txBody>
      </p:sp>
      <p:sp>
        <p:nvSpPr>
          <p:cNvPr id="768" name="角丸四角形 767"/>
          <p:cNvSpPr/>
          <p:nvPr/>
        </p:nvSpPr>
        <p:spPr>
          <a:xfrm rot="5558865" flipH="1">
            <a:off x="10613631" y="4591286"/>
            <a:ext cx="112712" cy="483526"/>
          </a:xfrm>
          <a:prstGeom prst="roundRect">
            <a:avLst/>
          </a:prstGeom>
          <a:solidFill>
            <a:srgbClr val="00B0F0">
              <a:alpha val="49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9" name="テキスト ボックス 30"/>
          <p:cNvSpPr txBox="1">
            <a:spLocks noChangeArrowheads="1"/>
          </p:cNvSpPr>
          <p:nvPr/>
        </p:nvSpPr>
        <p:spPr bwMode="auto">
          <a:xfrm>
            <a:off x="10423012" y="4733612"/>
            <a:ext cx="54370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冠水心配</a:t>
            </a:r>
          </a:p>
        </p:txBody>
      </p:sp>
      <p:sp>
        <p:nvSpPr>
          <p:cNvPr id="770" name="角丸四角形 769"/>
          <p:cNvSpPr/>
          <p:nvPr/>
        </p:nvSpPr>
        <p:spPr>
          <a:xfrm rot="5613221" flipH="1">
            <a:off x="10475594" y="6096963"/>
            <a:ext cx="325438" cy="564525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71" name="テキスト ボックス 33"/>
          <p:cNvSpPr txBox="1">
            <a:spLocks noChangeArrowheads="1"/>
          </p:cNvSpPr>
          <p:nvPr/>
        </p:nvSpPr>
        <p:spPr bwMode="auto">
          <a:xfrm>
            <a:off x="10334806" y="6178272"/>
            <a:ext cx="543708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Calibri" pitchFamily="34" charset="0"/>
              </a:rPr>
              <a:t>道せまい</a:t>
            </a:r>
            <a:endParaRPr lang="en-US" altLang="ja-JP" sz="700">
              <a:latin typeface="Calibri" pitchFamily="34" charset="0"/>
            </a:endParaRPr>
          </a:p>
          <a:p>
            <a:r>
              <a:rPr lang="ja-JP" altLang="en-US" sz="700">
                <a:latin typeface="Calibri" pitchFamily="34" charset="0"/>
              </a:rPr>
              <a:t>電柱注意</a:t>
            </a:r>
          </a:p>
        </p:txBody>
      </p:sp>
      <p:sp>
        <p:nvSpPr>
          <p:cNvPr id="772" name="正方形/長方形 771"/>
          <p:cNvSpPr/>
          <p:nvPr/>
        </p:nvSpPr>
        <p:spPr>
          <a:xfrm flipH="1">
            <a:off x="8868827" y="5688570"/>
            <a:ext cx="500064" cy="110450"/>
          </a:xfrm>
          <a:prstGeom prst="rect">
            <a:avLst/>
          </a:prstGeom>
          <a:solidFill>
            <a:srgbClr val="7030A0">
              <a:alpha val="47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73" name="テキスト ボックス 37"/>
          <p:cNvSpPr txBox="1">
            <a:spLocks noChangeArrowheads="1"/>
          </p:cNvSpPr>
          <p:nvPr/>
        </p:nvSpPr>
        <p:spPr bwMode="auto">
          <a:xfrm>
            <a:off x="8852934" y="5865534"/>
            <a:ext cx="53890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看板多い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風に注意</a:t>
            </a:r>
          </a:p>
        </p:txBody>
      </p:sp>
      <p:sp>
        <p:nvSpPr>
          <p:cNvPr id="774" name="角丸四角形 773"/>
          <p:cNvSpPr/>
          <p:nvPr/>
        </p:nvSpPr>
        <p:spPr>
          <a:xfrm rot="5618225" flipH="1">
            <a:off x="10142334" y="5551703"/>
            <a:ext cx="146049" cy="706881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75" name="テキスト ボックス 40"/>
          <p:cNvSpPr txBox="1">
            <a:spLocks noChangeArrowheads="1"/>
          </p:cNvSpPr>
          <p:nvPr/>
        </p:nvSpPr>
        <p:spPr bwMode="auto">
          <a:xfrm>
            <a:off x="9908494" y="6010127"/>
            <a:ext cx="76812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区画</a:t>
            </a:r>
            <a:r>
              <a:rPr lang="ja-JP" altLang="en-US" sz="700" dirty="0" smtClean="0">
                <a:latin typeface="Calibri" pitchFamily="34" charset="0"/>
              </a:rPr>
              <a:t>整理・工事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車両注意</a:t>
            </a:r>
          </a:p>
        </p:txBody>
      </p:sp>
      <p:sp>
        <p:nvSpPr>
          <p:cNvPr id="776" name="円/楕円 775"/>
          <p:cNvSpPr/>
          <p:nvPr/>
        </p:nvSpPr>
        <p:spPr>
          <a:xfrm flipH="1">
            <a:off x="7780714" y="4696290"/>
            <a:ext cx="285750" cy="246673"/>
          </a:xfrm>
          <a:prstGeom prst="ellipse">
            <a:avLst/>
          </a:prstGeom>
          <a:solidFill>
            <a:schemeClr val="accent6">
              <a:lumMod val="75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77" name="テキスト ボックス 50"/>
          <p:cNvSpPr txBox="1">
            <a:spLocks noChangeArrowheads="1"/>
          </p:cNvSpPr>
          <p:nvPr/>
        </p:nvSpPr>
        <p:spPr bwMode="auto">
          <a:xfrm>
            <a:off x="9572756" y="5119737"/>
            <a:ext cx="676691" cy="200039"/>
          </a:xfrm>
          <a:prstGeom prst="rect">
            <a:avLst/>
          </a:prstGeom>
          <a:solidFill>
            <a:srgbClr val="00B05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latin typeface="Calibri" pitchFamily="34" charset="0"/>
              </a:rPr>
              <a:t>旭丘小学校</a:t>
            </a:r>
          </a:p>
        </p:txBody>
      </p:sp>
      <p:sp>
        <p:nvSpPr>
          <p:cNvPr id="778" name="テキスト ボックス 51"/>
          <p:cNvSpPr txBox="1">
            <a:spLocks noChangeArrowheads="1"/>
          </p:cNvSpPr>
          <p:nvPr/>
        </p:nvSpPr>
        <p:spPr bwMode="auto">
          <a:xfrm>
            <a:off x="9334147" y="4009163"/>
            <a:ext cx="376987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濁池</a:t>
            </a:r>
          </a:p>
        </p:txBody>
      </p:sp>
      <p:sp>
        <p:nvSpPr>
          <p:cNvPr id="779" name="テキスト ボックス 53"/>
          <p:cNvSpPr txBox="1">
            <a:spLocks noChangeArrowheads="1"/>
          </p:cNvSpPr>
          <p:nvPr/>
        </p:nvSpPr>
        <p:spPr bwMode="auto">
          <a:xfrm>
            <a:off x="8731509" y="4904368"/>
            <a:ext cx="70240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あたご保育園</a:t>
            </a:r>
          </a:p>
        </p:txBody>
      </p:sp>
      <p:pic>
        <p:nvPicPr>
          <p:cNvPr id="780" name="図 5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8708" y="4824252"/>
            <a:ext cx="117814" cy="1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" name="テキスト ボックス 52"/>
          <p:cNvSpPr txBox="1">
            <a:spLocks noChangeArrowheads="1"/>
          </p:cNvSpPr>
          <p:nvPr/>
        </p:nvSpPr>
        <p:spPr bwMode="auto">
          <a:xfrm>
            <a:off x="11018323" y="4953184"/>
            <a:ext cx="723245" cy="200039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b="1">
                <a:latin typeface="Calibri" pitchFamily="34" charset="0"/>
              </a:rPr>
              <a:t>大久手西公園</a:t>
            </a:r>
          </a:p>
        </p:txBody>
      </p:sp>
      <p:pic>
        <p:nvPicPr>
          <p:cNvPr id="782" name="図 5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77930" y="4798897"/>
            <a:ext cx="117814" cy="1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3" name="円/楕円 243"/>
          <p:cNvSpPr/>
          <p:nvPr/>
        </p:nvSpPr>
        <p:spPr>
          <a:xfrm>
            <a:off x="8367332" y="6413708"/>
            <a:ext cx="971549" cy="463889"/>
          </a:xfrm>
          <a:prstGeom prst="ellipse">
            <a:avLst/>
          </a:prstGeom>
          <a:solidFill>
            <a:srgbClr val="00B0F0">
              <a:alpha val="28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85" name="テキスト ボックス 6"/>
          <p:cNvSpPr txBox="1">
            <a:spLocks noChangeArrowheads="1"/>
          </p:cNvSpPr>
          <p:nvPr/>
        </p:nvSpPr>
        <p:spPr bwMode="auto">
          <a:xfrm>
            <a:off x="8544024" y="6534720"/>
            <a:ext cx="58859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浸水・冠水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想定地域</a:t>
            </a:r>
          </a:p>
        </p:txBody>
      </p:sp>
      <p:pic>
        <p:nvPicPr>
          <p:cNvPr id="787" name="Picture 51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32358" y="4806750"/>
            <a:ext cx="389031" cy="38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" name="角丸四角形 787"/>
          <p:cNvSpPr/>
          <p:nvPr/>
        </p:nvSpPr>
        <p:spPr>
          <a:xfrm rot="5558865" flipH="1">
            <a:off x="9766387" y="5191674"/>
            <a:ext cx="112712" cy="483526"/>
          </a:xfrm>
          <a:prstGeom prst="roundRect">
            <a:avLst/>
          </a:prstGeom>
          <a:solidFill>
            <a:srgbClr val="00B0F0">
              <a:alpha val="49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89" name="テキスト ボックス 30"/>
          <p:cNvSpPr txBox="1">
            <a:spLocks noChangeArrowheads="1"/>
          </p:cNvSpPr>
          <p:nvPr/>
        </p:nvSpPr>
        <p:spPr bwMode="auto">
          <a:xfrm>
            <a:off x="9563062" y="5340658"/>
            <a:ext cx="54370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冠水心配</a:t>
            </a:r>
          </a:p>
        </p:txBody>
      </p:sp>
      <p:pic>
        <p:nvPicPr>
          <p:cNvPr id="790" name="図 5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84572" y="5810587"/>
            <a:ext cx="117814" cy="1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1" name="角丸四角形 790"/>
          <p:cNvSpPr/>
          <p:nvPr/>
        </p:nvSpPr>
        <p:spPr>
          <a:xfrm rot="5050717" flipH="1">
            <a:off x="8208250" y="4967663"/>
            <a:ext cx="869663" cy="92001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92" name="角丸四角形 791"/>
          <p:cNvSpPr/>
          <p:nvPr/>
        </p:nvSpPr>
        <p:spPr>
          <a:xfrm rot="4909372" flipH="1">
            <a:off x="8331423" y="4063197"/>
            <a:ext cx="725646" cy="127886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93" name="テキスト ボックス 51"/>
          <p:cNvSpPr txBox="1">
            <a:spLocks noChangeArrowheads="1"/>
          </p:cNvSpPr>
          <p:nvPr/>
        </p:nvSpPr>
        <p:spPr bwMode="auto">
          <a:xfrm>
            <a:off x="7517964" y="4354141"/>
            <a:ext cx="45394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維摩池</a:t>
            </a:r>
          </a:p>
        </p:txBody>
      </p:sp>
      <p:sp>
        <p:nvSpPr>
          <p:cNvPr id="794" name="テキスト ボックス 54"/>
          <p:cNvSpPr txBox="1">
            <a:spLocks noChangeAspect="1" noChangeArrowheads="1"/>
          </p:cNvSpPr>
          <p:nvPr/>
        </p:nvSpPr>
        <p:spPr bwMode="auto">
          <a:xfrm>
            <a:off x="11599573" y="6282210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○藤池保育園</a:t>
            </a:r>
          </a:p>
        </p:txBody>
      </p:sp>
      <p:pic>
        <p:nvPicPr>
          <p:cNvPr id="795" name="Picture 73" descr="図面記号 [図面記号の紹介] - 土木wiki - 土木ネット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36009" y="8939739"/>
            <a:ext cx="9144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6" name="グループ化 795"/>
          <p:cNvGrpSpPr/>
          <p:nvPr/>
        </p:nvGrpSpPr>
        <p:grpSpPr>
          <a:xfrm>
            <a:off x="1628671" y="10457542"/>
            <a:ext cx="1316871" cy="4220983"/>
            <a:chOff x="7577178" y="1117804"/>
            <a:chExt cx="1316871" cy="4220982"/>
          </a:xfrm>
        </p:grpSpPr>
        <p:sp>
          <p:nvSpPr>
            <p:cNvPr id="797" name="テキスト ボックス 262"/>
            <p:cNvSpPr txBox="1">
              <a:spLocks noChangeArrowheads="1"/>
            </p:cNvSpPr>
            <p:nvPr/>
          </p:nvSpPr>
          <p:spPr bwMode="auto">
            <a:xfrm>
              <a:off x="8021992" y="1768914"/>
              <a:ext cx="57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400">
                  <a:latin typeface="Calibri" pitchFamily="34" charset="0"/>
                </a:rPr>
                <a:t>○尾張旭市</a:t>
              </a:r>
              <a:endParaRPr lang="en-US" altLang="ja-JP" sz="400">
                <a:latin typeface="Calibri" pitchFamily="34" charset="0"/>
              </a:endParaRPr>
            </a:p>
            <a:p>
              <a:r>
                <a:rPr lang="ja-JP" altLang="en-US" sz="400">
                  <a:latin typeface="Calibri" pitchFamily="34" charset="0"/>
                </a:rPr>
                <a:t>保健福祉センター</a:t>
              </a:r>
            </a:p>
          </p:txBody>
        </p:sp>
        <p:sp>
          <p:nvSpPr>
            <p:cNvPr id="798" name="角丸四角形 797"/>
            <p:cNvSpPr/>
            <p:nvPr/>
          </p:nvSpPr>
          <p:spPr bwMode="auto">
            <a:xfrm>
              <a:off x="7577178" y="1117804"/>
              <a:ext cx="1316871" cy="4220982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70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799" name="正方形/長方形 798"/>
            <p:cNvSpPr>
              <a:spLocks noChangeArrowheads="1"/>
            </p:cNvSpPr>
            <p:nvPr/>
          </p:nvSpPr>
          <p:spPr bwMode="auto">
            <a:xfrm rot="16200000">
              <a:off x="8019434" y="3176201"/>
              <a:ext cx="432361" cy="1021454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ja-JP" altLang="en-US" sz="70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800" name="テキスト ボックス 310"/>
            <p:cNvSpPr txBox="1">
              <a:spLocks noChangeArrowheads="1"/>
            </p:cNvSpPr>
            <p:nvPr/>
          </p:nvSpPr>
          <p:spPr bwMode="auto">
            <a:xfrm>
              <a:off x="7746733" y="3452176"/>
              <a:ext cx="1045423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地震時に瓦やブロック塀に注意が必要なポイント</a:t>
              </a:r>
            </a:p>
          </p:txBody>
        </p:sp>
        <p:sp>
          <p:nvSpPr>
            <p:cNvPr id="801" name="テキスト ボックス 311"/>
            <p:cNvSpPr txBox="1">
              <a:spLocks noChangeArrowheads="1"/>
            </p:cNvSpPr>
            <p:nvPr/>
          </p:nvSpPr>
          <p:spPr bwMode="auto">
            <a:xfrm>
              <a:off x="7759537" y="2685570"/>
              <a:ext cx="1014817" cy="307777"/>
            </a:xfrm>
            <a:prstGeom prst="rect">
              <a:avLst/>
            </a:prstGeom>
            <a:solidFill>
              <a:srgbClr val="FF0000">
                <a:alpha val="49019"/>
              </a:srgb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交通事故に注意が必要なポイント</a:t>
              </a:r>
              <a:endParaRPr lang="en-US" altLang="ja-JP" sz="7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802" name="テキスト ボックス 801"/>
            <p:cNvSpPr txBox="1">
              <a:spLocks noChangeArrowheads="1"/>
            </p:cNvSpPr>
            <p:nvPr/>
          </p:nvSpPr>
          <p:spPr bwMode="auto">
            <a:xfrm>
              <a:off x="7757102" y="1341343"/>
              <a:ext cx="1017253" cy="200055"/>
            </a:xfrm>
            <a:prstGeom prst="rect">
              <a:avLst/>
            </a:prstGeom>
            <a:solidFill>
              <a:srgbClr val="00B050">
                <a:alpha val="49001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指定避難所</a:t>
              </a:r>
              <a:r>
                <a:rPr lang="en-US" altLang="ja-JP" sz="700" dirty="0">
                  <a:latin typeface="ＭＳ ゴシック" pitchFamily="49" charset="-128"/>
                  <a:ea typeface="ＭＳ ゴシック" pitchFamily="49" charset="-128"/>
                </a:rPr>
                <a:t>(</a:t>
              </a:r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学校</a:t>
              </a:r>
              <a:r>
                <a:rPr lang="en-US" altLang="ja-JP" sz="700" dirty="0">
                  <a:latin typeface="ＭＳ ゴシック" pitchFamily="49" charset="-128"/>
                  <a:ea typeface="ＭＳ ゴシック" pitchFamily="49" charset="-128"/>
                </a:rPr>
                <a:t>)</a:t>
              </a:r>
              <a:endParaRPr lang="ja-JP" altLang="en-US" sz="7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803" name="テキスト ボックス 316"/>
            <p:cNvSpPr txBox="1">
              <a:spLocks noChangeArrowheads="1"/>
            </p:cNvSpPr>
            <p:nvPr/>
          </p:nvSpPr>
          <p:spPr bwMode="auto">
            <a:xfrm>
              <a:off x="7764196" y="1965373"/>
              <a:ext cx="1010497" cy="415498"/>
            </a:xfrm>
            <a:prstGeom prst="rect">
              <a:avLst/>
            </a:prstGeom>
            <a:solidFill>
              <a:srgbClr val="00FFFF">
                <a:alpha val="50980"/>
              </a:srgbClr>
            </a:solidFill>
            <a:ln w="254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大雨時に冠水に注意するポイント（市ハザードマップより）</a:t>
              </a:r>
            </a:p>
          </p:txBody>
        </p:sp>
        <p:sp>
          <p:nvSpPr>
            <p:cNvPr id="804" name="テキスト ボックス 295"/>
            <p:cNvSpPr txBox="1">
              <a:spLocks noChangeArrowheads="1"/>
            </p:cNvSpPr>
            <p:nvPr/>
          </p:nvSpPr>
          <p:spPr bwMode="auto">
            <a:xfrm>
              <a:off x="7757106" y="1623346"/>
              <a:ext cx="1017587" cy="200055"/>
            </a:xfrm>
            <a:prstGeom prst="rect">
              <a:avLst/>
            </a:prstGeom>
            <a:solidFill>
              <a:srgbClr val="92D050">
                <a:alpha val="49019"/>
              </a:srgbClr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>
                  <a:latin typeface="ＭＳ ゴシック" pitchFamily="49" charset="-128"/>
                  <a:ea typeface="ＭＳ ゴシック" pitchFamily="49" charset="-128"/>
                </a:rPr>
                <a:t>一時避難所</a:t>
              </a:r>
            </a:p>
          </p:txBody>
        </p:sp>
        <p:pic>
          <p:nvPicPr>
            <p:cNvPr id="805" name="図 28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01644" y="1697723"/>
              <a:ext cx="87313" cy="8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6" name="テキスト ボックス 316"/>
            <p:cNvSpPr txBox="1">
              <a:spLocks noChangeArrowheads="1"/>
            </p:cNvSpPr>
            <p:nvPr/>
          </p:nvSpPr>
          <p:spPr bwMode="auto">
            <a:xfrm>
              <a:off x="7764196" y="3954994"/>
              <a:ext cx="935038" cy="2000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危険な交差点</a:t>
              </a:r>
            </a:p>
          </p:txBody>
        </p:sp>
        <p:pic>
          <p:nvPicPr>
            <p:cNvPr id="807" name="図 315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27888" y="4050087"/>
              <a:ext cx="71438" cy="6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8" name="図 15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23864" y="4552930"/>
              <a:ext cx="119955" cy="13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" name="テキスト ボックス 16"/>
            <p:cNvSpPr txBox="1">
              <a:spLocks noChangeArrowheads="1"/>
            </p:cNvSpPr>
            <p:nvPr/>
          </p:nvSpPr>
          <p:spPr bwMode="auto">
            <a:xfrm>
              <a:off x="7796788" y="4503516"/>
              <a:ext cx="63350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ｶﾞｿﾘﾝｽﾀﾝﾄﾞ</a:t>
              </a:r>
            </a:p>
          </p:txBody>
        </p:sp>
        <p:pic>
          <p:nvPicPr>
            <p:cNvPr id="810" name="図 26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03629" y="4767412"/>
              <a:ext cx="119955" cy="13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1" name="テキスト ボックス 27"/>
            <p:cNvSpPr txBox="1">
              <a:spLocks noChangeArrowheads="1"/>
            </p:cNvSpPr>
            <p:nvPr/>
          </p:nvSpPr>
          <p:spPr bwMode="auto">
            <a:xfrm>
              <a:off x="7768478" y="4772967"/>
              <a:ext cx="63966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コンビニ</a:t>
              </a:r>
            </a:p>
          </p:txBody>
        </p:sp>
        <p:pic>
          <p:nvPicPr>
            <p:cNvPr id="812" name="Picture 7" descr="C:\Users\倫子\Pictures\安全マップ\ball_y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527888" y="5067392"/>
              <a:ext cx="61227" cy="6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3" name="テキスト ボックス 71"/>
            <p:cNvSpPr txBox="1">
              <a:spLocks noChangeArrowheads="1"/>
            </p:cNvSpPr>
            <p:nvPr/>
          </p:nvSpPr>
          <p:spPr bwMode="auto">
            <a:xfrm>
              <a:off x="7801766" y="5006025"/>
              <a:ext cx="63350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自動販売機</a:t>
              </a:r>
            </a:p>
          </p:txBody>
        </p:sp>
        <p:sp>
          <p:nvSpPr>
            <p:cNvPr id="814" name="左右矢印 813"/>
            <p:cNvSpPr/>
            <p:nvPr/>
          </p:nvSpPr>
          <p:spPr bwMode="auto">
            <a:xfrm>
              <a:off x="8478541" y="4390198"/>
              <a:ext cx="146354" cy="73927"/>
            </a:xfrm>
            <a:prstGeom prst="leftRightArrow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815" name="テキスト ボックス 34"/>
            <p:cNvSpPr txBox="1">
              <a:spLocks noChangeArrowheads="1"/>
            </p:cNvSpPr>
            <p:nvPr/>
          </p:nvSpPr>
          <p:spPr bwMode="auto">
            <a:xfrm>
              <a:off x="7764831" y="4218680"/>
              <a:ext cx="79380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700" dirty="0">
                  <a:latin typeface="Calibri" pitchFamily="34" charset="0"/>
                </a:rPr>
                <a:t>ふたのない側溝</a:t>
              </a:r>
            </a:p>
          </p:txBody>
        </p:sp>
        <p:sp>
          <p:nvSpPr>
            <p:cNvPr id="816" name="テキスト ボックス 313"/>
            <p:cNvSpPr txBox="1">
              <a:spLocks noChangeArrowheads="1"/>
            </p:cNvSpPr>
            <p:nvPr/>
          </p:nvSpPr>
          <p:spPr bwMode="auto">
            <a:xfrm>
              <a:off x="7757102" y="3153603"/>
              <a:ext cx="914399" cy="200055"/>
            </a:xfrm>
            <a:prstGeom prst="rect">
              <a:avLst/>
            </a:prstGeom>
            <a:solidFill>
              <a:srgbClr val="993300">
                <a:alpha val="50980"/>
              </a:srgbClr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700">
                  <a:latin typeface="Calibri" pitchFamily="34" charset="0"/>
                </a:rPr>
                <a:t>土砂災害注意</a:t>
              </a:r>
            </a:p>
          </p:txBody>
        </p:sp>
        <p:pic>
          <p:nvPicPr>
            <p:cNvPr id="817" name="図 14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23270" y="3733079"/>
              <a:ext cx="77293" cy="7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8" name="図 18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88884" y="3341650"/>
              <a:ext cx="48074" cy="4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" name="テキスト ボックス 3"/>
          <p:cNvSpPr txBox="1">
            <a:spLocks noChangeArrowheads="1"/>
          </p:cNvSpPr>
          <p:nvPr/>
        </p:nvSpPr>
        <p:spPr bwMode="auto">
          <a:xfrm>
            <a:off x="6689952" y="2415271"/>
            <a:ext cx="3598863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r>
              <a:rPr lang="ja-JP" altLang="en-US" sz="1800" b="1" dirty="0">
                <a:latin typeface="Calibri" pitchFamily="34" charset="0"/>
              </a:rPr>
              <a:t>旭中学校校区</a:t>
            </a:r>
            <a:r>
              <a:rPr lang="ja-JP" altLang="en-US" sz="1800" b="1" dirty="0"/>
              <a:t>　安全安心マップ</a:t>
            </a:r>
            <a:endParaRPr lang="ja-JP" altLang="en-US" b="1" dirty="0"/>
          </a:p>
        </p:txBody>
      </p:sp>
      <p:pic>
        <p:nvPicPr>
          <p:cNvPr id="410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753896" y="7887990"/>
            <a:ext cx="88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" name="テキスト ボックス 263"/>
          <p:cNvSpPr txBox="1">
            <a:spLocks noChangeArrowheads="1"/>
          </p:cNvSpPr>
          <p:nvPr/>
        </p:nvSpPr>
        <p:spPr bwMode="auto">
          <a:xfrm>
            <a:off x="8484842" y="8095758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○消防本部</a:t>
            </a:r>
            <a:endParaRPr lang="ja-JP" altLang="en-US" sz="7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20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6305331" y="10059321"/>
            <a:ext cx="106455" cy="10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71240" y="13330085"/>
            <a:ext cx="104230" cy="10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" name="テキスト ボックス 20"/>
          <p:cNvSpPr txBox="1">
            <a:spLocks noChangeArrowheads="1"/>
          </p:cNvSpPr>
          <p:nvPr/>
        </p:nvSpPr>
        <p:spPr bwMode="auto">
          <a:xfrm>
            <a:off x="5236487" y="12935152"/>
            <a:ext cx="955084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鉄板スリップ注意</a:t>
            </a:r>
          </a:p>
        </p:txBody>
      </p:sp>
      <p:pic>
        <p:nvPicPr>
          <p:cNvPr id="824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86502" y="12520359"/>
            <a:ext cx="101000" cy="1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" name="テキスト ボックス 16"/>
          <p:cNvSpPr txBox="1">
            <a:spLocks noChangeArrowheads="1"/>
          </p:cNvSpPr>
          <p:nvPr/>
        </p:nvSpPr>
        <p:spPr bwMode="auto">
          <a:xfrm>
            <a:off x="10787170" y="12464167"/>
            <a:ext cx="83642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信号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なし</a:t>
            </a:r>
            <a:endParaRPr lang="ja-JP" altLang="en-US" sz="7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27" name="テキスト ボックス 6"/>
          <p:cNvSpPr txBox="1">
            <a:spLocks noChangeArrowheads="1"/>
          </p:cNvSpPr>
          <p:nvPr/>
        </p:nvSpPr>
        <p:spPr bwMode="auto">
          <a:xfrm>
            <a:off x="7434836" y="4598858"/>
            <a:ext cx="53890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 smtClean="0">
                <a:latin typeface="Calibri" pitchFamily="34" charset="0"/>
              </a:rPr>
              <a:t>がけ注意</a:t>
            </a:r>
            <a:endParaRPr lang="ja-JP" altLang="en-US" sz="700" dirty="0">
              <a:latin typeface="Calibri" pitchFamily="34" charset="0"/>
            </a:endParaRPr>
          </a:p>
        </p:txBody>
      </p:sp>
      <p:sp>
        <p:nvSpPr>
          <p:cNvPr id="828" name="テキスト ボックス 6"/>
          <p:cNvSpPr txBox="1">
            <a:spLocks noChangeArrowheads="1"/>
          </p:cNvSpPr>
          <p:nvPr/>
        </p:nvSpPr>
        <p:spPr bwMode="auto">
          <a:xfrm>
            <a:off x="9369594" y="4179878"/>
            <a:ext cx="53890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 smtClean="0">
                <a:latin typeface="Calibri" pitchFamily="34" charset="0"/>
              </a:rPr>
              <a:t>がけ注意</a:t>
            </a:r>
            <a:endParaRPr lang="ja-JP" altLang="en-US" sz="700" dirty="0">
              <a:latin typeface="Calibri" pitchFamily="34" charset="0"/>
            </a:endParaRPr>
          </a:p>
        </p:txBody>
      </p:sp>
      <p:pic>
        <p:nvPicPr>
          <p:cNvPr id="821" name="図 82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947587" y="4595890"/>
            <a:ext cx="3730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" name="テキスト ボックス 6"/>
          <p:cNvSpPr txBox="1">
            <a:spLocks noChangeArrowheads="1"/>
          </p:cNvSpPr>
          <p:nvPr/>
        </p:nvSpPr>
        <p:spPr bwMode="auto">
          <a:xfrm>
            <a:off x="8694246" y="4447176"/>
            <a:ext cx="813013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 smtClean="0">
                <a:latin typeface="Calibri" pitchFamily="34" charset="0"/>
              </a:rPr>
              <a:t>通学時通行注意</a:t>
            </a:r>
            <a:endParaRPr lang="ja-JP" altLang="en-US" sz="700" dirty="0">
              <a:latin typeface="Calibri" pitchFamily="34" charset="0"/>
            </a:endParaRPr>
          </a:p>
        </p:txBody>
      </p:sp>
      <p:pic>
        <p:nvPicPr>
          <p:cNvPr id="829" name="図 82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18211" y="5538792"/>
            <a:ext cx="3730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09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337</Words>
  <Application>Microsoft Office PowerPoint</Application>
  <PresentationFormat>ユーザー設定</PresentationFormat>
  <Paragraphs>151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SAKURA-27</dc:creator>
  <cp:lastModifiedBy>倫子</cp:lastModifiedBy>
  <cp:revision>10</cp:revision>
  <cp:lastPrinted>2013-06-22T07:48:38Z</cp:lastPrinted>
  <dcterms:created xsi:type="dcterms:W3CDTF">2013-06-22T07:46:04Z</dcterms:created>
  <dcterms:modified xsi:type="dcterms:W3CDTF">2015-11-10T08:19:53Z</dcterms:modified>
</cp:coreProperties>
</file>